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19"/>
  </p:notesMasterIdLst>
  <p:sldIdLst>
    <p:sldId id="293" r:id="rId2"/>
    <p:sldId id="292" r:id="rId3"/>
    <p:sldId id="269" r:id="rId4"/>
    <p:sldId id="270" r:id="rId5"/>
    <p:sldId id="271" r:id="rId6"/>
    <p:sldId id="279" r:id="rId7"/>
    <p:sldId id="257" r:id="rId8"/>
    <p:sldId id="258" r:id="rId9"/>
    <p:sldId id="259" r:id="rId10"/>
    <p:sldId id="294" r:id="rId11"/>
    <p:sldId id="261" r:id="rId12"/>
    <p:sldId id="298" r:id="rId13"/>
    <p:sldId id="264" r:id="rId14"/>
    <p:sldId id="296" r:id="rId15"/>
    <p:sldId id="297" r:id="rId16"/>
    <p:sldId id="265" r:id="rId17"/>
    <p:sldId id="26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C546C6-5C46-4B16-80D4-DBF6E6799AAF}" v="6" dt="2024-04-16T12:12:19.8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1242" autoAdjust="0"/>
  </p:normalViewPr>
  <p:slideViewPr>
    <p:cSldViewPr snapToGrid="0">
      <p:cViewPr varScale="1">
        <p:scale>
          <a:sx n="75" d="100"/>
          <a:sy n="75" d="100"/>
        </p:scale>
        <p:origin x="97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ilakshmi Gummadidala" userId="4a3f83bf-1572-4087-a4dc-308969492e50" providerId="ADAL" clId="{14C546C6-5C46-4B16-80D4-DBF6E6799AAF}"/>
    <pc:docChg chg="modSld">
      <pc:chgData name="Srilakshmi Gummadidala" userId="4a3f83bf-1572-4087-a4dc-308969492e50" providerId="ADAL" clId="{14C546C6-5C46-4B16-80D4-DBF6E6799AAF}" dt="2024-04-16T12:12:19.873" v="5" actId="20577"/>
      <pc:docMkLst>
        <pc:docMk/>
      </pc:docMkLst>
      <pc:sldChg chg="modSp">
        <pc:chgData name="Srilakshmi Gummadidala" userId="4a3f83bf-1572-4087-a4dc-308969492e50" providerId="ADAL" clId="{14C546C6-5C46-4B16-80D4-DBF6E6799AAF}" dt="2024-04-16T12:12:19.873" v="5" actId="20577"/>
        <pc:sldMkLst>
          <pc:docMk/>
          <pc:sldMk cId="1312877488" sldId="261"/>
        </pc:sldMkLst>
        <pc:graphicFrameChg chg="mod">
          <ac:chgData name="Srilakshmi Gummadidala" userId="4a3f83bf-1572-4087-a4dc-308969492e50" providerId="ADAL" clId="{14C546C6-5C46-4B16-80D4-DBF6E6799AAF}" dt="2024-04-16T12:12:19.873" v="5" actId="20577"/>
          <ac:graphicFrameMkLst>
            <pc:docMk/>
            <pc:sldMk cId="1312877488" sldId="261"/>
            <ac:graphicFrameMk id="14" creationId="{F9174353-F96D-73C3-6C3F-D0833F1793D3}"/>
          </ac:graphicFrameMkLst>
        </pc:graphicFrameChg>
      </pc:sldChg>
    </pc:docChg>
  </pc:docChgLst>
</pc:chgInfo>
</file>

<file path=ppt/diagrams/_rels/data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ata5.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 Id="rId14" Type="http://schemas.openxmlformats.org/officeDocument/2006/relationships/image" Target="../media/image35.svg"/></Relationships>
</file>

<file path=ppt/diagrams/_rels/data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4" Type="http://schemas.openxmlformats.org/officeDocument/2006/relationships/image" Target="../media/image40.svg"/></Relationships>
</file>

<file path=ppt/diagrams/_rels/data7.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image" Target="../media/image45.svg"/><Relationship Id="rId16" Type="http://schemas.openxmlformats.org/officeDocument/2006/relationships/image" Target="../media/image59.svg"/><Relationship Id="rId1" Type="http://schemas.openxmlformats.org/officeDocument/2006/relationships/image" Target="../media/image44.png"/><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svg"/></Relationships>
</file>

<file path=ppt/diagrams/_rels/data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5.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 Id="rId14" Type="http://schemas.openxmlformats.org/officeDocument/2006/relationships/image" Target="../media/image35.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4" Type="http://schemas.openxmlformats.org/officeDocument/2006/relationships/image" Target="../media/image40.svg"/></Relationships>
</file>

<file path=ppt/diagrams/_rels/drawing7.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image" Target="../media/image45.svg"/><Relationship Id="rId16" Type="http://schemas.openxmlformats.org/officeDocument/2006/relationships/image" Target="../media/image59.svg"/><Relationship Id="rId1" Type="http://schemas.openxmlformats.org/officeDocument/2006/relationships/image" Target="../media/image44.png"/><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svg"/></Relationships>
</file>

<file path=ppt/diagrams/_rels/drawing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E464E7-FBCE-4C26-B328-81B3AA066616}"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55F929C1-222F-4577-8A72-3786D891BB34}">
      <dgm:prSet/>
      <dgm:spPr/>
      <dgm:t>
        <a:bodyPr/>
        <a:lstStyle/>
        <a:p>
          <a:r>
            <a:rPr lang="en-US" dirty="0">
              <a:latin typeface="Calibri" panose="020F0502020204030204" pitchFamily="34" charset="0"/>
              <a:ea typeface="Calibri" panose="020F0502020204030204" pitchFamily="34" charset="0"/>
              <a:cs typeface="Calibri" panose="020F0502020204030204" pitchFamily="34" charset="0"/>
            </a:rPr>
            <a:t>Crime, as a pervasive social issue, profoundly impacts individuals and communities, necessitating a comprehensive approach towards prevention and intervention. This project delves into crime in Toronto, acknowledging its impact on communities and emphasizing the importance of comprehensive prevention strategies for promoting community well-being.</a:t>
          </a:r>
        </a:p>
      </dgm:t>
    </dgm:pt>
    <dgm:pt modelId="{220926F3-B4C2-4981-AEBE-025E3AD52C09}" type="parTrans" cxnId="{6284E61A-B2F8-4FDE-9258-58E80DC8FD56}">
      <dgm:prSet/>
      <dgm:spPr/>
      <dgm:t>
        <a:bodyPr/>
        <a:lstStyle/>
        <a:p>
          <a:endParaRPr lang="en-US"/>
        </a:p>
      </dgm:t>
    </dgm:pt>
    <dgm:pt modelId="{29DEAF51-D0B8-4A16-9946-73FA9CB2F7B5}" type="sibTrans" cxnId="{6284E61A-B2F8-4FDE-9258-58E80DC8FD56}">
      <dgm:prSet/>
      <dgm:spPr/>
      <dgm:t>
        <a:bodyPr/>
        <a:lstStyle/>
        <a:p>
          <a:endParaRPr lang="en-US"/>
        </a:p>
      </dgm:t>
    </dgm:pt>
    <dgm:pt modelId="{1FF4F473-9C8F-4976-9794-BE0949B5824A}">
      <dgm:prSet custT="1"/>
      <dgm:spPr/>
      <dgm:t>
        <a:bodyPr/>
        <a:lstStyle/>
        <a:p>
          <a:r>
            <a:rPr lang="en-US" sz="1600" dirty="0">
              <a:latin typeface="Calibri" panose="020F0502020204030204" pitchFamily="34" charset="0"/>
              <a:ea typeface="Calibri" panose="020F0502020204030204" pitchFamily="34" charset="0"/>
              <a:cs typeface="Calibri" panose="020F0502020204030204" pitchFamily="34" charset="0"/>
            </a:rPr>
            <a:t>Amidst rising crime rates, this project prioritizes understanding crime trends and prevention methods. Through reliable data analysis, we aim to support investigation agencies and enhance safety for all residents.</a:t>
          </a:r>
        </a:p>
      </dgm:t>
    </dgm:pt>
    <dgm:pt modelId="{81924FD9-3C67-4E7F-AE5C-D1692A606A90}" type="parTrans" cxnId="{E3B2DC0C-E8F0-4BB0-8489-9E165D628BD0}">
      <dgm:prSet/>
      <dgm:spPr/>
      <dgm:t>
        <a:bodyPr/>
        <a:lstStyle/>
        <a:p>
          <a:endParaRPr lang="en-US"/>
        </a:p>
      </dgm:t>
    </dgm:pt>
    <dgm:pt modelId="{A129C77D-D189-4373-8DA9-E201FF52CC2A}" type="sibTrans" cxnId="{E3B2DC0C-E8F0-4BB0-8489-9E165D628BD0}">
      <dgm:prSet/>
      <dgm:spPr/>
      <dgm:t>
        <a:bodyPr/>
        <a:lstStyle/>
        <a:p>
          <a:endParaRPr lang="en-US"/>
        </a:p>
      </dgm:t>
    </dgm:pt>
    <dgm:pt modelId="{0B9E50C5-B679-4076-9C63-E1BDCED87504}">
      <dgm:prSet/>
      <dgm:spPr/>
      <dgm:t>
        <a:bodyPr/>
        <a:lstStyle/>
        <a:p>
          <a:r>
            <a:rPr lang="en-US" dirty="0">
              <a:latin typeface="Calibri" panose="020F0502020204030204" pitchFamily="34" charset="0"/>
              <a:ea typeface="Calibri" panose="020F0502020204030204" pitchFamily="34" charset="0"/>
              <a:cs typeface="Calibri" panose="020F0502020204030204" pitchFamily="34" charset="0"/>
            </a:rPr>
            <a:t>By analyzing crime factors and high-crime areas, along with evaluating current prevention methods, the project aims to reduce major crimes and improve public safety. Ultimately, our goal is to create a safer and more secure community for Toronto's diverse population.</a:t>
          </a:r>
        </a:p>
      </dgm:t>
    </dgm:pt>
    <dgm:pt modelId="{E9DD94F1-7C00-4FE7-B57A-E51A96C2DCEA}" type="parTrans" cxnId="{E72D9526-C663-4E95-AFC8-122A26976FA4}">
      <dgm:prSet/>
      <dgm:spPr/>
      <dgm:t>
        <a:bodyPr/>
        <a:lstStyle/>
        <a:p>
          <a:endParaRPr lang="en-US"/>
        </a:p>
      </dgm:t>
    </dgm:pt>
    <dgm:pt modelId="{5EB0E505-5AEC-4521-85FF-EFC30CB84D46}" type="sibTrans" cxnId="{E72D9526-C663-4E95-AFC8-122A26976FA4}">
      <dgm:prSet/>
      <dgm:spPr/>
      <dgm:t>
        <a:bodyPr/>
        <a:lstStyle/>
        <a:p>
          <a:endParaRPr lang="en-US"/>
        </a:p>
      </dgm:t>
    </dgm:pt>
    <dgm:pt modelId="{02C9FEA2-3BF3-4F8E-82D4-45DAAFD076E3}" type="pres">
      <dgm:prSet presAssocID="{9EE464E7-FBCE-4C26-B328-81B3AA066616}" presName="outerComposite" presStyleCnt="0">
        <dgm:presLayoutVars>
          <dgm:chMax val="5"/>
          <dgm:dir/>
          <dgm:resizeHandles val="exact"/>
        </dgm:presLayoutVars>
      </dgm:prSet>
      <dgm:spPr/>
    </dgm:pt>
    <dgm:pt modelId="{02B3111D-67C5-4344-85FD-5B8D7FCBA5A6}" type="pres">
      <dgm:prSet presAssocID="{9EE464E7-FBCE-4C26-B328-81B3AA066616}" presName="dummyMaxCanvas" presStyleCnt="0">
        <dgm:presLayoutVars/>
      </dgm:prSet>
      <dgm:spPr/>
    </dgm:pt>
    <dgm:pt modelId="{BC89FEBE-3404-4C64-9CDF-D6884BA9A53A}" type="pres">
      <dgm:prSet presAssocID="{9EE464E7-FBCE-4C26-B328-81B3AA066616}" presName="ThreeNodes_1" presStyleLbl="node1" presStyleIdx="0" presStyleCnt="3">
        <dgm:presLayoutVars>
          <dgm:bulletEnabled val="1"/>
        </dgm:presLayoutVars>
      </dgm:prSet>
      <dgm:spPr/>
    </dgm:pt>
    <dgm:pt modelId="{1A487761-C9EC-4CB1-B06C-3D4514A4AF68}" type="pres">
      <dgm:prSet presAssocID="{9EE464E7-FBCE-4C26-B328-81B3AA066616}" presName="ThreeNodes_2" presStyleLbl="node1" presStyleIdx="1" presStyleCnt="3">
        <dgm:presLayoutVars>
          <dgm:bulletEnabled val="1"/>
        </dgm:presLayoutVars>
      </dgm:prSet>
      <dgm:spPr/>
    </dgm:pt>
    <dgm:pt modelId="{361508D2-D3DA-42AE-A7D5-9D7515A1641C}" type="pres">
      <dgm:prSet presAssocID="{9EE464E7-FBCE-4C26-B328-81B3AA066616}" presName="ThreeNodes_3" presStyleLbl="node1" presStyleIdx="2" presStyleCnt="3">
        <dgm:presLayoutVars>
          <dgm:bulletEnabled val="1"/>
        </dgm:presLayoutVars>
      </dgm:prSet>
      <dgm:spPr/>
    </dgm:pt>
    <dgm:pt modelId="{F76B4F6F-70B4-46A6-829E-0102E9A6C800}" type="pres">
      <dgm:prSet presAssocID="{9EE464E7-FBCE-4C26-B328-81B3AA066616}" presName="ThreeConn_1-2" presStyleLbl="fgAccFollowNode1" presStyleIdx="0" presStyleCnt="2">
        <dgm:presLayoutVars>
          <dgm:bulletEnabled val="1"/>
        </dgm:presLayoutVars>
      </dgm:prSet>
      <dgm:spPr/>
    </dgm:pt>
    <dgm:pt modelId="{A3247C4E-BB9E-45B9-846D-D5A303A833B4}" type="pres">
      <dgm:prSet presAssocID="{9EE464E7-FBCE-4C26-B328-81B3AA066616}" presName="ThreeConn_2-3" presStyleLbl="fgAccFollowNode1" presStyleIdx="1" presStyleCnt="2">
        <dgm:presLayoutVars>
          <dgm:bulletEnabled val="1"/>
        </dgm:presLayoutVars>
      </dgm:prSet>
      <dgm:spPr/>
    </dgm:pt>
    <dgm:pt modelId="{9E548B40-62E9-4710-A683-62AFB8E094D5}" type="pres">
      <dgm:prSet presAssocID="{9EE464E7-FBCE-4C26-B328-81B3AA066616}" presName="ThreeNodes_1_text" presStyleLbl="node1" presStyleIdx="2" presStyleCnt="3">
        <dgm:presLayoutVars>
          <dgm:bulletEnabled val="1"/>
        </dgm:presLayoutVars>
      </dgm:prSet>
      <dgm:spPr/>
    </dgm:pt>
    <dgm:pt modelId="{F5C8F8AC-E4B7-49E4-9071-060B03C4FDA7}" type="pres">
      <dgm:prSet presAssocID="{9EE464E7-FBCE-4C26-B328-81B3AA066616}" presName="ThreeNodes_2_text" presStyleLbl="node1" presStyleIdx="2" presStyleCnt="3">
        <dgm:presLayoutVars>
          <dgm:bulletEnabled val="1"/>
        </dgm:presLayoutVars>
      </dgm:prSet>
      <dgm:spPr/>
    </dgm:pt>
    <dgm:pt modelId="{AE65FAC0-0849-491E-88C7-BC034B4954DA}" type="pres">
      <dgm:prSet presAssocID="{9EE464E7-FBCE-4C26-B328-81B3AA066616}" presName="ThreeNodes_3_text" presStyleLbl="node1" presStyleIdx="2" presStyleCnt="3">
        <dgm:presLayoutVars>
          <dgm:bulletEnabled val="1"/>
        </dgm:presLayoutVars>
      </dgm:prSet>
      <dgm:spPr/>
    </dgm:pt>
  </dgm:ptLst>
  <dgm:cxnLst>
    <dgm:cxn modelId="{A9C8FB01-F3C7-4C5C-BB87-DCD4F61BBD4C}" type="presOf" srcId="{29DEAF51-D0B8-4A16-9946-73FA9CB2F7B5}" destId="{F76B4F6F-70B4-46A6-829E-0102E9A6C800}" srcOrd="0" destOrd="0" presId="urn:microsoft.com/office/officeart/2005/8/layout/vProcess5"/>
    <dgm:cxn modelId="{E3B2DC0C-E8F0-4BB0-8489-9E165D628BD0}" srcId="{9EE464E7-FBCE-4C26-B328-81B3AA066616}" destId="{1FF4F473-9C8F-4976-9794-BE0949B5824A}" srcOrd="1" destOrd="0" parTransId="{81924FD9-3C67-4E7F-AE5C-D1692A606A90}" sibTransId="{A129C77D-D189-4373-8DA9-E201FF52CC2A}"/>
    <dgm:cxn modelId="{6284E61A-B2F8-4FDE-9258-58E80DC8FD56}" srcId="{9EE464E7-FBCE-4C26-B328-81B3AA066616}" destId="{55F929C1-222F-4577-8A72-3786D891BB34}" srcOrd="0" destOrd="0" parTransId="{220926F3-B4C2-4981-AEBE-025E3AD52C09}" sibTransId="{29DEAF51-D0B8-4A16-9946-73FA9CB2F7B5}"/>
    <dgm:cxn modelId="{E72D9526-C663-4E95-AFC8-122A26976FA4}" srcId="{9EE464E7-FBCE-4C26-B328-81B3AA066616}" destId="{0B9E50C5-B679-4076-9C63-E1BDCED87504}" srcOrd="2" destOrd="0" parTransId="{E9DD94F1-7C00-4FE7-B57A-E51A96C2DCEA}" sibTransId="{5EB0E505-5AEC-4521-85FF-EFC30CB84D46}"/>
    <dgm:cxn modelId="{AB8AB12E-F62B-4EE6-9285-09B5A74442D1}" type="presOf" srcId="{55F929C1-222F-4577-8A72-3786D891BB34}" destId="{9E548B40-62E9-4710-A683-62AFB8E094D5}" srcOrd="1" destOrd="0" presId="urn:microsoft.com/office/officeart/2005/8/layout/vProcess5"/>
    <dgm:cxn modelId="{6B24345C-0993-464B-834E-DE09BD2CE010}" type="presOf" srcId="{0B9E50C5-B679-4076-9C63-E1BDCED87504}" destId="{361508D2-D3DA-42AE-A7D5-9D7515A1641C}" srcOrd="0" destOrd="0" presId="urn:microsoft.com/office/officeart/2005/8/layout/vProcess5"/>
    <dgm:cxn modelId="{B5A5974F-DDCD-4B8A-BA6F-28858585EA8F}" type="presOf" srcId="{1FF4F473-9C8F-4976-9794-BE0949B5824A}" destId="{1A487761-C9EC-4CB1-B06C-3D4514A4AF68}" srcOrd="0" destOrd="0" presId="urn:microsoft.com/office/officeart/2005/8/layout/vProcess5"/>
    <dgm:cxn modelId="{D4101550-4886-4735-AEB2-9973484A36C9}" type="presOf" srcId="{9EE464E7-FBCE-4C26-B328-81B3AA066616}" destId="{02C9FEA2-3BF3-4F8E-82D4-45DAAFD076E3}" srcOrd="0" destOrd="0" presId="urn:microsoft.com/office/officeart/2005/8/layout/vProcess5"/>
    <dgm:cxn modelId="{06E115A4-20AC-4C14-87AB-C0B173101619}" type="presOf" srcId="{55F929C1-222F-4577-8A72-3786D891BB34}" destId="{BC89FEBE-3404-4C64-9CDF-D6884BA9A53A}" srcOrd="0" destOrd="0" presId="urn:microsoft.com/office/officeart/2005/8/layout/vProcess5"/>
    <dgm:cxn modelId="{797258B5-42CA-4A81-86A9-097A0E79933B}" type="presOf" srcId="{0B9E50C5-B679-4076-9C63-E1BDCED87504}" destId="{AE65FAC0-0849-491E-88C7-BC034B4954DA}" srcOrd="1" destOrd="0" presId="urn:microsoft.com/office/officeart/2005/8/layout/vProcess5"/>
    <dgm:cxn modelId="{6A62E4C4-ACD1-4AF5-A087-0D528F4AFC67}" type="presOf" srcId="{A129C77D-D189-4373-8DA9-E201FF52CC2A}" destId="{A3247C4E-BB9E-45B9-846D-D5A303A833B4}" srcOrd="0" destOrd="0" presId="urn:microsoft.com/office/officeart/2005/8/layout/vProcess5"/>
    <dgm:cxn modelId="{3A0F1EE6-A318-4A14-BC5E-0555C0C67DF4}" type="presOf" srcId="{1FF4F473-9C8F-4976-9794-BE0949B5824A}" destId="{F5C8F8AC-E4B7-49E4-9071-060B03C4FDA7}" srcOrd="1" destOrd="0" presId="urn:microsoft.com/office/officeart/2005/8/layout/vProcess5"/>
    <dgm:cxn modelId="{1EBF9435-6C06-4783-BB43-E201A34B91BE}" type="presParOf" srcId="{02C9FEA2-3BF3-4F8E-82D4-45DAAFD076E3}" destId="{02B3111D-67C5-4344-85FD-5B8D7FCBA5A6}" srcOrd="0" destOrd="0" presId="urn:microsoft.com/office/officeart/2005/8/layout/vProcess5"/>
    <dgm:cxn modelId="{EF30481C-2C08-4F2F-A9BB-0B61C00D78FC}" type="presParOf" srcId="{02C9FEA2-3BF3-4F8E-82D4-45DAAFD076E3}" destId="{BC89FEBE-3404-4C64-9CDF-D6884BA9A53A}" srcOrd="1" destOrd="0" presId="urn:microsoft.com/office/officeart/2005/8/layout/vProcess5"/>
    <dgm:cxn modelId="{97A03FE2-EE2F-4540-959B-A169E8E3C574}" type="presParOf" srcId="{02C9FEA2-3BF3-4F8E-82D4-45DAAFD076E3}" destId="{1A487761-C9EC-4CB1-B06C-3D4514A4AF68}" srcOrd="2" destOrd="0" presId="urn:microsoft.com/office/officeart/2005/8/layout/vProcess5"/>
    <dgm:cxn modelId="{2FF97CFB-DDA3-41A6-8414-BD7CE121FD02}" type="presParOf" srcId="{02C9FEA2-3BF3-4F8E-82D4-45DAAFD076E3}" destId="{361508D2-D3DA-42AE-A7D5-9D7515A1641C}" srcOrd="3" destOrd="0" presId="urn:microsoft.com/office/officeart/2005/8/layout/vProcess5"/>
    <dgm:cxn modelId="{BDA446F9-3BD9-4E13-A1C8-745245895381}" type="presParOf" srcId="{02C9FEA2-3BF3-4F8E-82D4-45DAAFD076E3}" destId="{F76B4F6F-70B4-46A6-829E-0102E9A6C800}" srcOrd="4" destOrd="0" presId="urn:microsoft.com/office/officeart/2005/8/layout/vProcess5"/>
    <dgm:cxn modelId="{9DED63B6-97BE-4B92-B2D3-79ED8A7C2BCA}" type="presParOf" srcId="{02C9FEA2-3BF3-4F8E-82D4-45DAAFD076E3}" destId="{A3247C4E-BB9E-45B9-846D-D5A303A833B4}" srcOrd="5" destOrd="0" presId="urn:microsoft.com/office/officeart/2005/8/layout/vProcess5"/>
    <dgm:cxn modelId="{190B0FD1-FCD0-4D91-826B-D2F5A2B20991}" type="presParOf" srcId="{02C9FEA2-3BF3-4F8E-82D4-45DAAFD076E3}" destId="{9E548B40-62E9-4710-A683-62AFB8E094D5}" srcOrd="6" destOrd="0" presId="urn:microsoft.com/office/officeart/2005/8/layout/vProcess5"/>
    <dgm:cxn modelId="{F75349FD-789F-424A-97FA-7560763B59B0}" type="presParOf" srcId="{02C9FEA2-3BF3-4F8E-82D4-45DAAFD076E3}" destId="{F5C8F8AC-E4B7-49E4-9071-060B03C4FDA7}" srcOrd="7" destOrd="0" presId="urn:microsoft.com/office/officeart/2005/8/layout/vProcess5"/>
    <dgm:cxn modelId="{248AB78F-4E1C-48D3-90FF-63D93BB01688}" type="presParOf" srcId="{02C9FEA2-3BF3-4F8E-82D4-45DAAFD076E3}" destId="{AE65FAC0-0849-491E-88C7-BC034B4954DA}"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A7A7FC-04F1-4A38-9F8D-56173F7038B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008B4581-B1F0-4135-9F5D-95AA18C4994C}">
      <dgm:prSet custT="1"/>
      <dgm:spPr/>
      <dgm:t>
        <a:bodyPr/>
        <a:lstStyle/>
        <a:p>
          <a:r>
            <a:rPr lang="en-CA" sz="3200" b="1" dirty="0">
              <a:latin typeface="Calibri" panose="020F0502020204030204" pitchFamily="34" charset="0"/>
              <a:ea typeface="Calibri" panose="020F0502020204030204" pitchFamily="34" charset="0"/>
              <a:cs typeface="Calibri" panose="020F0502020204030204" pitchFamily="34" charset="0"/>
            </a:rPr>
            <a:t>Understanding the Business Problem</a:t>
          </a:r>
          <a:endParaRPr lang="en-US" sz="3200" dirty="0">
            <a:latin typeface="Calibri" panose="020F0502020204030204" pitchFamily="34" charset="0"/>
            <a:ea typeface="Calibri" panose="020F0502020204030204" pitchFamily="34" charset="0"/>
            <a:cs typeface="Calibri" panose="020F0502020204030204" pitchFamily="34" charset="0"/>
          </a:endParaRPr>
        </a:p>
      </dgm:t>
    </dgm:pt>
    <dgm:pt modelId="{CF9A474D-DFD8-4278-9332-9419B809B656}" type="parTrans" cxnId="{423AF80B-EF48-4F59-A75B-CF561811367C}">
      <dgm:prSet/>
      <dgm:spPr/>
      <dgm:t>
        <a:bodyPr/>
        <a:lstStyle/>
        <a:p>
          <a:endParaRPr lang="en-US"/>
        </a:p>
      </dgm:t>
    </dgm:pt>
    <dgm:pt modelId="{AB3E532C-9341-4050-A57E-46E6D592133B}" type="sibTrans" cxnId="{423AF80B-EF48-4F59-A75B-CF561811367C}">
      <dgm:prSet/>
      <dgm:spPr/>
      <dgm:t>
        <a:bodyPr/>
        <a:lstStyle/>
        <a:p>
          <a:endParaRPr lang="en-US"/>
        </a:p>
      </dgm:t>
    </dgm:pt>
    <dgm:pt modelId="{E153930E-887B-4C5E-8465-9AEFD4B7F272}">
      <dgm:prSet custT="1"/>
      <dgm:spPr/>
      <dgm:t>
        <a:bodyPr/>
        <a:lstStyle/>
        <a:p>
          <a:pPr>
            <a:lnSpc>
              <a:spcPct val="150000"/>
            </a:lnSpc>
          </a:pPr>
          <a:r>
            <a:rPr lang="en-US" sz="1600" b="1" i="0" dirty="0">
              <a:latin typeface="Calibri" panose="020F0502020204030204" pitchFamily="34" charset="0"/>
              <a:ea typeface="Calibri" panose="020F0502020204030204" pitchFamily="34" charset="0"/>
              <a:cs typeface="Calibri" panose="020F0502020204030204" pitchFamily="34" charset="0"/>
            </a:rPr>
            <a:t>Business Problem:</a:t>
          </a:r>
          <a:r>
            <a:rPr lang="en-US" sz="1600" b="0" i="0" dirty="0">
              <a:latin typeface="Calibri" panose="020F0502020204030204" pitchFamily="34" charset="0"/>
              <a:ea typeface="Calibri" panose="020F0502020204030204" pitchFamily="34" charset="0"/>
              <a:cs typeface="Calibri" panose="020F0502020204030204" pitchFamily="34" charset="0"/>
            </a:rPr>
            <a:t> Our project aims to delve deep into the crime trends within the city of Toronto. By analyzing extensive crime data, we focus on identifying patterns, hotspots, and factors influencing crime rates.</a:t>
          </a:r>
          <a:endParaRPr lang="en-US" sz="1600" dirty="0">
            <a:latin typeface="Calibri" panose="020F0502020204030204" pitchFamily="34" charset="0"/>
            <a:ea typeface="Calibri" panose="020F0502020204030204" pitchFamily="34" charset="0"/>
            <a:cs typeface="Calibri" panose="020F0502020204030204" pitchFamily="34" charset="0"/>
          </a:endParaRPr>
        </a:p>
      </dgm:t>
    </dgm:pt>
    <dgm:pt modelId="{1F4267F5-9079-4A45-919E-94A77736BBE1}" type="parTrans" cxnId="{ADB27908-A87A-4F6A-8774-6E643AAEFCF5}">
      <dgm:prSet/>
      <dgm:spPr/>
      <dgm:t>
        <a:bodyPr/>
        <a:lstStyle/>
        <a:p>
          <a:endParaRPr lang="en-US"/>
        </a:p>
      </dgm:t>
    </dgm:pt>
    <dgm:pt modelId="{DD629100-1678-454E-BE24-782C5A0BCEEF}" type="sibTrans" cxnId="{ADB27908-A87A-4F6A-8774-6E643AAEFCF5}">
      <dgm:prSet/>
      <dgm:spPr/>
      <dgm:t>
        <a:bodyPr/>
        <a:lstStyle/>
        <a:p>
          <a:endParaRPr lang="en-US"/>
        </a:p>
      </dgm:t>
    </dgm:pt>
    <dgm:pt modelId="{54173DA7-6E24-4B8D-8D7E-2BCF07BB28B4}">
      <dgm:prSet custT="1"/>
      <dgm:spPr/>
      <dgm:t>
        <a:bodyPr/>
        <a:lstStyle/>
        <a:p>
          <a:pPr marL="0" lvl="0" indent="0" algn="l" defTabSz="1422400">
            <a:lnSpc>
              <a:spcPct val="90000"/>
            </a:lnSpc>
            <a:spcBef>
              <a:spcPct val="0"/>
            </a:spcBef>
            <a:spcAft>
              <a:spcPct val="35000"/>
            </a:spcAft>
            <a:buNone/>
          </a:pPr>
          <a:r>
            <a:rPr lang="en-US" sz="3200" b="1" kern="1200" dirty="0">
              <a:solidFill>
                <a:srgbClr val="FFFFFF"/>
              </a:solidFill>
              <a:latin typeface="Calibri" panose="020F0502020204030204" pitchFamily="34" charset="0"/>
              <a:ea typeface="Calibri" panose="020F0502020204030204" pitchFamily="34" charset="0"/>
              <a:cs typeface="Calibri" panose="020F0502020204030204" pitchFamily="34" charset="0"/>
            </a:rPr>
            <a:t>Key Stakeholders</a:t>
          </a:r>
        </a:p>
      </dgm:t>
    </dgm:pt>
    <dgm:pt modelId="{1C954D15-A582-48B3-A5D8-3DD9B0DF68BA}" type="parTrans" cxnId="{0709AA60-FFD2-4D55-9690-1C1969866D02}">
      <dgm:prSet/>
      <dgm:spPr/>
      <dgm:t>
        <a:bodyPr/>
        <a:lstStyle/>
        <a:p>
          <a:endParaRPr lang="en-US"/>
        </a:p>
      </dgm:t>
    </dgm:pt>
    <dgm:pt modelId="{CAA4A9BC-9841-4E42-B4A3-79DAB2ADEBC5}" type="sibTrans" cxnId="{0709AA60-FFD2-4D55-9690-1C1969866D02}">
      <dgm:prSet/>
      <dgm:spPr/>
      <dgm:t>
        <a:bodyPr/>
        <a:lstStyle/>
        <a:p>
          <a:endParaRPr lang="en-US"/>
        </a:p>
      </dgm:t>
    </dgm:pt>
    <dgm:pt modelId="{1BE849C5-9B30-47CB-9A9A-96CDF7821EFF}">
      <dgm:prSet custT="1"/>
      <dgm:spPr/>
      <dgm:t>
        <a:bodyPr/>
        <a:lstStyle/>
        <a:p>
          <a:pPr>
            <a:lnSpc>
              <a:spcPct val="150000"/>
            </a:lnSpc>
          </a:pPr>
          <a:r>
            <a:rPr lang="en-US" sz="1600" b="1" dirty="0">
              <a:latin typeface="Calibri" panose="020F0502020204030204" pitchFamily="34" charset="0"/>
              <a:ea typeface="Calibri" panose="020F0502020204030204" pitchFamily="34" charset="0"/>
              <a:cs typeface="Calibri" panose="020F0502020204030204" pitchFamily="34" charset="0"/>
            </a:rPr>
            <a:t>Law Enforcement Agencies: </a:t>
          </a:r>
          <a:r>
            <a:rPr lang="en-US" sz="1600" dirty="0">
              <a:latin typeface="Calibri" panose="020F0502020204030204" pitchFamily="34" charset="0"/>
              <a:ea typeface="Calibri" panose="020F0502020204030204" pitchFamily="34" charset="0"/>
              <a:cs typeface="Calibri" panose="020F0502020204030204" pitchFamily="34" charset="0"/>
            </a:rPr>
            <a:t>Utilize findings to strategize and implement effective policing.</a:t>
          </a:r>
        </a:p>
      </dgm:t>
    </dgm:pt>
    <dgm:pt modelId="{E7721DA5-B571-4391-B748-4C7DEE6D3A04}" type="parTrans" cxnId="{F04A84D1-22F9-43DE-95DF-BBFBDBE21503}">
      <dgm:prSet/>
      <dgm:spPr/>
      <dgm:t>
        <a:bodyPr/>
        <a:lstStyle/>
        <a:p>
          <a:endParaRPr lang="en-US"/>
        </a:p>
      </dgm:t>
    </dgm:pt>
    <dgm:pt modelId="{7AFC4983-22D6-4DE4-A9C2-7744589C1301}" type="sibTrans" cxnId="{F04A84D1-22F9-43DE-95DF-BBFBDBE21503}">
      <dgm:prSet/>
      <dgm:spPr/>
      <dgm:t>
        <a:bodyPr/>
        <a:lstStyle/>
        <a:p>
          <a:endParaRPr lang="en-US"/>
        </a:p>
      </dgm:t>
    </dgm:pt>
    <dgm:pt modelId="{86557530-6054-48E1-ADDC-9256775E4377}">
      <dgm:prSet custT="1"/>
      <dgm:spPr/>
      <dgm:t>
        <a:bodyPr/>
        <a:lstStyle/>
        <a:p>
          <a:pPr>
            <a:lnSpc>
              <a:spcPct val="150000"/>
            </a:lnSpc>
          </a:pPr>
          <a:r>
            <a:rPr lang="en-US" sz="1600" b="1" dirty="0">
              <a:latin typeface="Calibri" panose="020F0502020204030204" pitchFamily="34" charset="0"/>
              <a:ea typeface="Calibri" panose="020F0502020204030204" pitchFamily="34" charset="0"/>
              <a:cs typeface="Calibri" panose="020F0502020204030204" pitchFamily="34" charset="0"/>
            </a:rPr>
            <a:t>Policymakers: </a:t>
          </a:r>
          <a:r>
            <a:rPr lang="en-US" sz="1600" dirty="0">
              <a:latin typeface="Calibri" panose="020F0502020204030204" pitchFamily="34" charset="0"/>
              <a:ea typeface="Calibri" panose="020F0502020204030204" pitchFamily="34" charset="0"/>
              <a:cs typeface="Calibri" panose="020F0502020204030204" pitchFamily="34" charset="0"/>
            </a:rPr>
            <a:t>Make informed decisions to enhance public safety regulations and resource allocation.</a:t>
          </a:r>
        </a:p>
      </dgm:t>
    </dgm:pt>
    <dgm:pt modelId="{1F27050D-197E-4483-B9BA-19117514D5B9}" type="parTrans" cxnId="{5D999800-A5BC-4BFA-99AC-2B0D4003AE12}">
      <dgm:prSet/>
      <dgm:spPr/>
      <dgm:t>
        <a:bodyPr/>
        <a:lstStyle/>
        <a:p>
          <a:endParaRPr lang="en-US"/>
        </a:p>
      </dgm:t>
    </dgm:pt>
    <dgm:pt modelId="{5893EABE-D7C9-4CA0-8A3D-6EEF04E13DD0}" type="sibTrans" cxnId="{5D999800-A5BC-4BFA-99AC-2B0D4003AE12}">
      <dgm:prSet/>
      <dgm:spPr/>
      <dgm:t>
        <a:bodyPr/>
        <a:lstStyle/>
        <a:p>
          <a:endParaRPr lang="en-US"/>
        </a:p>
      </dgm:t>
    </dgm:pt>
    <dgm:pt modelId="{05A6FE5F-F9C7-4659-A7CE-7C36DA753789}">
      <dgm:prSet custT="1"/>
      <dgm:spPr/>
      <dgm:t>
        <a:bodyPr/>
        <a:lstStyle/>
        <a:p>
          <a:pPr>
            <a:lnSpc>
              <a:spcPct val="150000"/>
            </a:lnSpc>
          </a:pPr>
          <a:r>
            <a:rPr lang="en-US" sz="1600" b="1" dirty="0">
              <a:latin typeface="Calibri" panose="020F0502020204030204" pitchFamily="34" charset="0"/>
              <a:ea typeface="Calibri" panose="020F0502020204030204" pitchFamily="34" charset="0"/>
              <a:cs typeface="Calibri" panose="020F0502020204030204" pitchFamily="34" charset="0"/>
            </a:rPr>
            <a:t>Community Organizations: </a:t>
          </a:r>
          <a:r>
            <a:rPr lang="en-US" sz="1600" dirty="0">
              <a:latin typeface="Calibri" panose="020F0502020204030204" pitchFamily="34" charset="0"/>
              <a:ea typeface="Calibri" panose="020F0502020204030204" pitchFamily="34" charset="0"/>
              <a:cs typeface="Calibri" panose="020F0502020204030204" pitchFamily="34" charset="0"/>
            </a:rPr>
            <a:t>Use insights for community awareness and preventive measures.</a:t>
          </a:r>
        </a:p>
      </dgm:t>
    </dgm:pt>
    <dgm:pt modelId="{64CC97FD-70C5-458A-99F9-3B05AC9C3C7B}" type="parTrans" cxnId="{4E3F68CB-C184-4D54-88E1-03A1841C5B04}">
      <dgm:prSet/>
      <dgm:spPr/>
      <dgm:t>
        <a:bodyPr/>
        <a:lstStyle/>
        <a:p>
          <a:endParaRPr lang="en-US"/>
        </a:p>
      </dgm:t>
    </dgm:pt>
    <dgm:pt modelId="{72423D3D-CABE-4F2A-83DC-33915702E84E}" type="sibTrans" cxnId="{4E3F68CB-C184-4D54-88E1-03A1841C5B04}">
      <dgm:prSet/>
      <dgm:spPr/>
      <dgm:t>
        <a:bodyPr/>
        <a:lstStyle/>
        <a:p>
          <a:endParaRPr lang="en-US"/>
        </a:p>
      </dgm:t>
    </dgm:pt>
    <dgm:pt modelId="{766BD403-F798-4746-A379-4CD66C4FA2B7}">
      <dgm:prSet custT="1"/>
      <dgm:spPr/>
      <dgm:t>
        <a:bodyPr/>
        <a:lstStyle/>
        <a:p>
          <a:pPr>
            <a:lnSpc>
              <a:spcPct val="150000"/>
            </a:lnSpc>
          </a:pPr>
          <a:r>
            <a:rPr lang="en-US" sz="1600" b="1" dirty="0">
              <a:latin typeface="Calibri" panose="020F0502020204030204" pitchFamily="34" charset="0"/>
              <a:ea typeface="Calibri" panose="020F0502020204030204" pitchFamily="34" charset="0"/>
              <a:cs typeface="Calibri" panose="020F0502020204030204" pitchFamily="34" charset="0"/>
            </a:rPr>
            <a:t>Residents of Toronto: </a:t>
          </a:r>
          <a:r>
            <a:rPr lang="en-US" sz="1600" dirty="0">
              <a:latin typeface="Calibri" panose="020F0502020204030204" pitchFamily="34" charset="0"/>
              <a:ea typeface="Calibri" panose="020F0502020204030204" pitchFamily="34" charset="0"/>
              <a:cs typeface="Calibri" panose="020F0502020204030204" pitchFamily="34" charset="0"/>
            </a:rPr>
            <a:t>Direct beneficiaries of improved safety and security measures in the city.</a:t>
          </a:r>
        </a:p>
      </dgm:t>
    </dgm:pt>
    <dgm:pt modelId="{41BCFF45-33C6-4F74-B985-41B4CD9A84E9}" type="parTrans" cxnId="{C86791AF-1F6C-445B-BE32-228C7049C20D}">
      <dgm:prSet/>
      <dgm:spPr/>
      <dgm:t>
        <a:bodyPr/>
        <a:lstStyle/>
        <a:p>
          <a:endParaRPr lang="en-US"/>
        </a:p>
      </dgm:t>
    </dgm:pt>
    <dgm:pt modelId="{FD11C1E1-392E-4192-A9CA-5971C61879C3}" type="sibTrans" cxnId="{C86791AF-1F6C-445B-BE32-228C7049C20D}">
      <dgm:prSet/>
      <dgm:spPr/>
      <dgm:t>
        <a:bodyPr/>
        <a:lstStyle/>
        <a:p>
          <a:endParaRPr lang="en-US"/>
        </a:p>
      </dgm:t>
    </dgm:pt>
    <dgm:pt modelId="{D55E6089-7D1B-4BA9-A5E2-A92B355F0A39}" type="pres">
      <dgm:prSet presAssocID="{D9A7A7FC-04F1-4A38-9F8D-56173F7038BF}" presName="linear" presStyleCnt="0">
        <dgm:presLayoutVars>
          <dgm:dir/>
          <dgm:animLvl val="lvl"/>
          <dgm:resizeHandles val="exact"/>
        </dgm:presLayoutVars>
      </dgm:prSet>
      <dgm:spPr/>
    </dgm:pt>
    <dgm:pt modelId="{AD6286AA-C1E6-4688-92C3-BECEF6B91955}" type="pres">
      <dgm:prSet presAssocID="{008B4581-B1F0-4135-9F5D-95AA18C4994C}" presName="parentLin" presStyleCnt="0"/>
      <dgm:spPr/>
    </dgm:pt>
    <dgm:pt modelId="{38DDB870-1F49-4DFB-ABE3-07E17C43108C}" type="pres">
      <dgm:prSet presAssocID="{008B4581-B1F0-4135-9F5D-95AA18C4994C}" presName="parentLeftMargin" presStyleLbl="node1" presStyleIdx="0" presStyleCnt="2"/>
      <dgm:spPr/>
    </dgm:pt>
    <dgm:pt modelId="{DB945969-BD5B-4381-9EBF-031A674159F1}" type="pres">
      <dgm:prSet presAssocID="{008B4581-B1F0-4135-9F5D-95AA18C4994C}" presName="parentText" presStyleLbl="node1" presStyleIdx="0" presStyleCnt="2">
        <dgm:presLayoutVars>
          <dgm:chMax val="0"/>
          <dgm:bulletEnabled val="1"/>
        </dgm:presLayoutVars>
      </dgm:prSet>
      <dgm:spPr/>
    </dgm:pt>
    <dgm:pt modelId="{BB1BA87C-AAA5-4E09-81FF-970E644EC491}" type="pres">
      <dgm:prSet presAssocID="{008B4581-B1F0-4135-9F5D-95AA18C4994C}" presName="negativeSpace" presStyleCnt="0"/>
      <dgm:spPr/>
    </dgm:pt>
    <dgm:pt modelId="{AE22B827-320D-4D2C-B485-D8D338E4BCAB}" type="pres">
      <dgm:prSet presAssocID="{008B4581-B1F0-4135-9F5D-95AA18C4994C}" presName="childText" presStyleLbl="conFgAcc1" presStyleIdx="0" presStyleCnt="2">
        <dgm:presLayoutVars>
          <dgm:bulletEnabled val="1"/>
        </dgm:presLayoutVars>
      </dgm:prSet>
      <dgm:spPr/>
    </dgm:pt>
    <dgm:pt modelId="{28EA7F54-1D66-4E0D-957C-192A2839423C}" type="pres">
      <dgm:prSet presAssocID="{AB3E532C-9341-4050-A57E-46E6D592133B}" presName="spaceBetweenRectangles" presStyleCnt="0"/>
      <dgm:spPr/>
    </dgm:pt>
    <dgm:pt modelId="{AD89EF76-0E85-45C6-B148-225B62922D3A}" type="pres">
      <dgm:prSet presAssocID="{54173DA7-6E24-4B8D-8D7E-2BCF07BB28B4}" presName="parentLin" presStyleCnt="0"/>
      <dgm:spPr/>
    </dgm:pt>
    <dgm:pt modelId="{F379CB48-1431-49A6-9AD7-50071AB1F9D7}" type="pres">
      <dgm:prSet presAssocID="{54173DA7-6E24-4B8D-8D7E-2BCF07BB28B4}" presName="parentLeftMargin" presStyleLbl="node1" presStyleIdx="0" presStyleCnt="2"/>
      <dgm:spPr/>
    </dgm:pt>
    <dgm:pt modelId="{5C153C18-B5AE-4809-84D1-97CC8AC6E880}" type="pres">
      <dgm:prSet presAssocID="{54173DA7-6E24-4B8D-8D7E-2BCF07BB28B4}" presName="parentText" presStyleLbl="node1" presStyleIdx="1" presStyleCnt="2">
        <dgm:presLayoutVars>
          <dgm:chMax val="0"/>
          <dgm:bulletEnabled val="1"/>
        </dgm:presLayoutVars>
      </dgm:prSet>
      <dgm:spPr/>
    </dgm:pt>
    <dgm:pt modelId="{B3B19868-0C6F-4141-AAAE-67018F657174}" type="pres">
      <dgm:prSet presAssocID="{54173DA7-6E24-4B8D-8D7E-2BCF07BB28B4}" presName="negativeSpace" presStyleCnt="0"/>
      <dgm:spPr/>
    </dgm:pt>
    <dgm:pt modelId="{5F8B2781-FC6D-4BC7-81D7-8C12A509A9E0}" type="pres">
      <dgm:prSet presAssocID="{54173DA7-6E24-4B8D-8D7E-2BCF07BB28B4}" presName="childText" presStyleLbl="conFgAcc1" presStyleIdx="1" presStyleCnt="2">
        <dgm:presLayoutVars>
          <dgm:bulletEnabled val="1"/>
        </dgm:presLayoutVars>
      </dgm:prSet>
      <dgm:spPr/>
    </dgm:pt>
  </dgm:ptLst>
  <dgm:cxnLst>
    <dgm:cxn modelId="{5D999800-A5BC-4BFA-99AC-2B0D4003AE12}" srcId="{54173DA7-6E24-4B8D-8D7E-2BCF07BB28B4}" destId="{86557530-6054-48E1-ADDC-9256775E4377}" srcOrd="1" destOrd="0" parTransId="{1F27050D-197E-4483-B9BA-19117514D5B9}" sibTransId="{5893EABE-D7C9-4CA0-8A3D-6EEF04E13DD0}"/>
    <dgm:cxn modelId="{ADB27908-A87A-4F6A-8774-6E643AAEFCF5}" srcId="{008B4581-B1F0-4135-9F5D-95AA18C4994C}" destId="{E153930E-887B-4C5E-8465-9AEFD4B7F272}" srcOrd="0" destOrd="0" parTransId="{1F4267F5-9079-4A45-919E-94A77736BBE1}" sibTransId="{DD629100-1678-454E-BE24-782C5A0BCEEF}"/>
    <dgm:cxn modelId="{423AF80B-EF48-4F59-A75B-CF561811367C}" srcId="{D9A7A7FC-04F1-4A38-9F8D-56173F7038BF}" destId="{008B4581-B1F0-4135-9F5D-95AA18C4994C}" srcOrd="0" destOrd="0" parTransId="{CF9A474D-DFD8-4278-9332-9419B809B656}" sibTransId="{AB3E532C-9341-4050-A57E-46E6D592133B}"/>
    <dgm:cxn modelId="{00F1C20C-D7F8-4DA3-8AAE-97004C219C88}" type="presOf" srcId="{1BE849C5-9B30-47CB-9A9A-96CDF7821EFF}" destId="{5F8B2781-FC6D-4BC7-81D7-8C12A509A9E0}" srcOrd="0" destOrd="0" presId="urn:microsoft.com/office/officeart/2005/8/layout/list1"/>
    <dgm:cxn modelId="{0709AA60-FFD2-4D55-9690-1C1969866D02}" srcId="{D9A7A7FC-04F1-4A38-9F8D-56173F7038BF}" destId="{54173DA7-6E24-4B8D-8D7E-2BCF07BB28B4}" srcOrd="1" destOrd="0" parTransId="{1C954D15-A582-48B3-A5D8-3DD9B0DF68BA}" sibTransId="{CAA4A9BC-9841-4E42-B4A3-79DAB2ADEBC5}"/>
    <dgm:cxn modelId="{4DCF9466-743B-461F-9764-E3FC4593B8E5}" type="presOf" srcId="{05A6FE5F-F9C7-4659-A7CE-7C36DA753789}" destId="{5F8B2781-FC6D-4BC7-81D7-8C12A509A9E0}" srcOrd="0" destOrd="2" presId="urn:microsoft.com/office/officeart/2005/8/layout/list1"/>
    <dgm:cxn modelId="{6AFF4E87-F63C-4536-954F-92262A51C446}" type="presOf" srcId="{54173DA7-6E24-4B8D-8D7E-2BCF07BB28B4}" destId="{F379CB48-1431-49A6-9AD7-50071AB1F9D7}" srcOrd="0" destOrd="0" presId="urn:microsoft.com/office/officeart/2005/8/layout/list1"/>
    <dgm:cxn modelId="{C3B7138C-6F19-4EB9-8C26-D690BB9BF5F2}" type="presOf" srcId="{008B4581-B1F0-4135-9F5D-95AA18C4994C}" destId="{38DDB870-1F49-4DFB-ABE3-07E17C43108C}" srcOrd="0" destOrd="0" presId="urn:microsoft.com/office/officeart/2005/8/layout/list1"/>
    <dgm:cxn modelId="{C86791AF-1F6C-445B-BE32-228C7049C20D}" srcId="{54173DA7-6E24-4B8D-8D7E-2BCF07BB28B4}" destId="{766BD403-F798-4746-A379-4CD66C4FA2B7}" srcOrd="3" destOrd="0" parTransId="{41BCFF45-33C6-4F74-B985-41B4CD9A84E9}" sibTransId="{FD11C1E1-392E-4192-A9CA-5971C61879C3}"/>
    <dgm:cxn modelId="{4F6757B1-5898-44F3-8F33-EBD08473D4F9}" type="presOf" srcId="{766BD403-F798-4746-A379-4CD66C4FA2B7}" destId="{5F8B2781-FC6D-4BC7-81D7-8C12A509A9E0}" srcOrd="0" destOrd="3" presId="urn:microsoft.com/office/officeart/2005/8/layout/list1"/>
    <dgm:cxn modelId="{4E3F68CB-C184-4D54-88E1-03A1841C5B04}" srcId="{54173DA7-6E24-4B8D-8D7E-2BCF07BB28B4}" destId="{05A6FE5F-F9C7-4659-A7CE-7C36DA753789}" srcOrd="2" destOrd="0" parTransId="{64CC97FD-70C5-458A-99F9-3B05AC9C3C7B}" sibTransId="{72423D3D-CABE-4F2A-83DC-33915702E84E}"/>
    <dgm:cxn modelId="{F04A84D1-22F9-43DE-95DF-BBFBDBE21503}" srcId="{54173DA7-6E24-4B8D-8D7E-2BCF07BB28B4}" destId="{1BE849C5-9B30-47CB-9A9A-96CDF7821EFF}" srcOrd="0" destOrd="0" parTransId="{E7721DA5-B571-4391-B748-4C7DEE6D3A04}" sibTransId="{7AFC4983-22D6-4DE4-A9C2-7744589C1301}"/>
    <dgm:cxn modelId="{F393DCD5-ED97-466F-A5DB-3ABCA6701DF7}" type="presOf" srcId="{86557530-6054-48E1-ADDC-9256775E4377}" destId="{5F8B2781-FC6D-4BC7-81D7-8C12A509A9E0}" srcOrd="0" destOrd="1" presId="urn:microsoft.com/office/officeart/2005/8/layout/list1"/>
    <dgm:cxn modelId="{18413FD9-B7A4-456F-949B-092C581A4AEC}" type="presOf" srcId="{008B4581-B1F0-4135-9F5D-95AA18C4994C}" destId="{DB945969-BD5B-4381-9EBF-031A674159F1}" srcOrd="1" destOrd="0" presId="urn:microsoft.com/office/officeart/2005/8/layout/list1"/>
    <dgm:cxn modelId="{4C54CCDB-8D63-4343-998B-296545CB37E4}" type="presOf" srcId="{E153930E-887B-4C5E-8465-9AEFD4B7F272}" destId="{AE22B827-320D-4D2C-B485-D8D338E4BCAB}" srcOrd="0" destOrd="0" presId="urn:microsoft.com/office/officeart/2005/8/layout/list1"/>
    <dgm:cxn modelId="{B9B6D0FE-DB22-479D-BC9B-86948F93A69F}" type="presOf" srcId="{54173DA7-6E24-4B8D-8D7E-2BCF07BB28B4}" destId="{5C153C18-B5AE-4809-84D1-97CC8AC6E880}" srcOrd="1" destOrd="0" presId="urn:microsoft.com/office/officeart/2005/8/layout/list1"/>
    <dgm:cxn modelId="{C7C1DEFE-E00C-4F91-836A-FC69A656D08A}" type="presOf" srcId="{D9A7A7FC-04F1-4A38-9F8D-56173F7038BF}" destId="{D55E6089-7D1B-4BA9-A5E2-A92B355F0A39}" srcOrd="0" destOrd="0" presId="urn:microsoft.com/office/officeart/2005/8/layout/list1"/>
    <dgm:cxn modelId="{D7EE9668-BF32-479F-8D89-A26694FF240F}" type="presParOf" srcId="{D55E6089-7D1B-4BA9-A5E2-A92B355F0A39}" destId="{AD6286AA-C1E6-4688-92C3-BECEF6B91955}" srcOrd="0" destOrd="0" presId="urn:microsoft.com/office/officeart/2005/8/layout/list1"/>
    <dgm:cxn modelId="{A0D65E11-0500-4597-ABA8-6B8A5728A586}" type="presParOf" srcId="{AD6286AA-C1E6-4688-92C3-BECEF6B91955}" destId="{38DDB870-1F49-4DFB-ABE3-07E17C43108C}" srcOrd="0" destOrd="0" presId="urn:microsoft.com/office/officeart/2005/8/layout/list1"/>
    <dgm:cxn modelId="{A7EC9A8A-233B-44A6-899F-73DA03661082}" type="presParOf" srcId="{AD6286AA-C1E6-4688-92C3-BECEF6B91955}" destId="{DB945969-BD5B-4381-9EBF-031A674159F1}" srcOrd="1" destOrd="0" presId="urn:microsoft.com/office/officeart/2005/8/layout/list1"/>
    <dgm:cxn modelId="{7434CE9B-55FB-4F31-80B5-C783BA4B3B84}" type="presParOf" srcId="{D55E6089-7D1B-4BA9-A5E2-A92B355F0A39}" destId="{BB1BA87C-AAA5-4E09-81FF-970E644EC491}" srcOrd="1" destOrd="0" presId="urn:microsoft.com/office/officeart/2005/8/layout/list1"/>
    <dgm:cxn modelId="{8D117516-904A-4EE7-8420-E33DC1B54E2E}" type="presParOf" srcId="{D55E6089-7D1B-4BA9-A5E2-A92B355F0A39}" destId="{AE22B827-320D-4D2C-B485-D8D338E4BCAB}" srcOrd="2" destOrd="0" presId="urn:microsoft.com/office/officeart/2005/8/layout/list1"/>
    <dgm:cxn modelId="{F5BF8D7D-7F1A-4A73-AB70-D12EDE9E2CB1}" type="presParOf" srcId="{D55E6089-7D1B-4BA9-A5E2-A92B355F0A39}" destId="{28EA7F54-1D66-4E0D-957C-192A2839423C}" srcOrd="3" destOrd="0" presId="urn:microsoft.com/office/officeart/2005/8/layout/list1"/>
    <dgm:cxn modelId="{3578A18A-C43E-429C-B2EA-BCF139A1F235}" type="presParOf" srcId="{D55E6089-7D1B-4BA9-A5E2-A92B355F0A39}" destId="{AD89EF76-0E85-45C6-B148-225B62922D3A}" srcOrd="4" destOrd="0" presId="urn:microsoft.com/office/officeart/2005/8/layout/list1"/>
    <dgm:cxn modelId="{F52541CA-7AD8-4D0C-B049-BB0154945988}" type="presParOf" srcId="{AD89EF76-0E85-45C6-B148-225B62922D3A}" destId="{F379CB48-1431-49A6-9AD7-50071AB1F9D7}" srcOrd="0" destOrd="0" presId="urn:microsoft.com/office/officeart/2005/8/layout/list1"/>
    <dgm:cxn modelId="{FBA326A8-B319-4601-8505-3D3088AA9A7D}" type="presParOf" srcId="{AD89EF76-0E85-45C6-B148-225B62922D3A}" destId="{5C153C18-B5AE-4809-84D1-97CC8AC6E880}" srcOrd="1" destOrd="0" presId="urn:microsoft.com/office/officeart/2005/8/layout/list1"/>
    <dgm:cxn modelId="{BB2B3CD8-B874-4B04-A08A-C99B347CAD87}" type="presParOf" srcId="{D55E6089-7D1B-4BA9-A5E2-A92B355F0A39}" destId="{B3B19868-0C6F-4141-AAAE-67018F657174}" srcOrd="5" destOrd="0" presId="urn:microsoft.com/office/officeart/2005/8/layout/list1"/>
    <dgm:cxn modelId="{4EB87397-2354-4832-BD1B-F4384737B3D4}" type="presParOf" srcId="{D55E6089-7D1B-4BA9-A5E2-A92B355F0A39}" destId="{5F8B2781-FC6D-4BC7-81D7-8C12A509A9E0}"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AC55914-5089-4140-AD17-B069E30C5E0F}" type="doc">
      <dgm:prSet loTypeId="urn:microsoft.com/office/officeart/2018/2/layout/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5A833259-29DE-430B-B208-49B4F08F704C}">
      <dgm:prSet custT="1"/>
      <dgm:spPr/>
      <dgm:t>
        <a:bodyPr/>
        <a:lstStyle/>
        <a:p>
          <a:pPr>
            <a:lnSpc>
              <a:spcPct val="100000"/>
            </a:lnSpc>
            <a:defRPr b="1"/>
          </a:pPr>
          <a:r>
            <a:rPr lang="en-CA" sz="1200" b="1" dirty="0"/>
            <a:t>Data Collection</a:t>
          </a:r>
          <a:endParaRPr lang="en-US" sz="1200" dirty="0"/>
        </a:p>
      </dgm:t>
    </dgm:pt>
    <dgm:pt modelId="{5FBCEDA3-6167-4F9E-B873-E6A17F20C622}" type="parTrans" cxnId="{45442A4D-624D-4BF1-AF91-A833B810AD37}">
      <dgm:prSet/>
      <dgm:spPr/>
      <dgm:t>
        <a:bodyPr/>
        <a:lstStyle/>
        <a:p>
          <a:endParaRPr lang="en-US" sz="1200"/>
        </a:p>
      </dgm:t>
    </dgm:pt>
    <dgm:pt modelId="{7508621C-B665-4AE4-9773-062DFF42857C}" type="sibTrans" cxnId="{45442A4D-624D-4BF1-AF91-A833B810AD37}">
      <dgm:prSet/>
      <dgm:spPr/>
      <dgm:t>
        <a:bodyPr/>
        <a:lstStyle/>
        <a:p>
          <a:endParaRPr lang="en-US" sz="1200"/>
        </a:p>
      </dgm:t>
    </dgm:pt>
    <dgm:pt modelId="{ADC59996-5474-44FE-BC97-E1844A359907}">
      <dgm:prSet custT="1"/>
      <dgm:spPr/>
      <dgm:t>
        <a:bodyPr/>
        <a:lstStyle/>
        <a:p>
          <a:pPr>
            <a:lnSpc>
              <a:spcPct val="100000"/>
            </a:lnSpc>
            <a:defRPr b="1"/>
          </a:pPr>
          <a:r>
            <a:rPr lang="en-US" sz="1200" b="1" i="0" dirty="0"/>
            <a:t>Data Fields</a:t>
          </a:r>
          <a:endParaRPr lang="en-US" sz="1200" dirty="0"/>
        </a:p>
      </dgm:t>
    </dgm:pt>
    <dgm:pt modelId="{2E0F3D38-EDC4-43E1-94B6-926052879681}" type="parTrans" cxnId="{643A103E-BDE8-412D-9721-BB2DFCB5A2BB}">
      <dgm:prSet/>
      <dgm:spPr/>
      <dgm:t>
        <a:bodyPr/>
        <a:lstStyle/>
        <a:p>
          <a:endParaRPr lang="en-US" sz="1200"/>
        </a:p>
      </dgm:t>
    </dgm:pt>
    <dgm:pt modelId="{A37CF396-633C-4EE0-B9CB-4FF1023246D5}" type="sibTrans" cxnId="{643A103E-BDE8-412D-9721-BB2DFCB5A2BB}">
      <dgm:prSet/>
      <dgm:spPr/>
      <dgm:t>
        <a:bodyPr/>
        <a:lstStyle/>
        <a:p>
          <a:endParaRPr lang="en-US" sz="1200"/>
        </a:p>
      </dgm:t>
    </dgm:pt>
    <dgm:pt modelId="{CEC6204B-5245-4449-89CF-7D300B393165}">
      <dgm:prSet custT="1"/>
      <dgm:spPr/>
      <dgm:t>
        <a:bodyPr/>
        <a:lstStyle/>
        <a:p>
          <a:pPr>
            <a:lnSpc>
              <a:spcPct val="100000"/>
            </a:lnSpc>
            <a:defRPr b="1"/>
          </a:pPr>
          <a:r>
            <a:rPr lang="en-US" sz="1200" b="1" i="0"/>
            <a:t>Data Cleaning</a:t>
          </a:r>
          <a:endParaRPr lang="en-US" sz="1200"/>
        </a:p>
      </dgm:t>
    </dgm:pt>
    <dgm:pt modelId="{68ED548E-043E-4058-B6CE-649073610EB7}" type="parTrans" cxnId="{E35E56B9-713B-4002-AB07-23A1E311B319}">
      <dgm:prSet/>
      <dgm:spPr/>
      <dgm:t>
        <a:bodyPr/>
        <a:lstStyle/>
        <a:p>
          <a:endParaRPr lang="en-US" sz="1200"/>
        </a:p>
      </dgm:t>
    </dgm:pt>
    <dgm:pt modelId="{2D2206A5-4FF2-476C-8CE9-BE3D760F34D8}" type="sibTrans" cxnId="{E35E56B9-713B-4002-AB07-23A1E311B319}">
      <dgm:prSet/>
      <dgm:spPr/>
      <dgm:t>
        <a:bodyPr/>
        <a:lstStyle/>
        <a:p>
          <a:endParaRPr lang="en-US" sz="1200"/>
        </a:p>
      </dgm:t>
    </dgm:pt>
    <dgm:pt modelId="{038A70DF-8AA9-4638-B151-2FC408A1C6CE}">
      <dgm:prSet custT="1"/>
      <dgm:spPr/>
      <dgm:t>
        <a:bodyPr/>
        <a:lstStyle/>
        <a:p>
          <a:pPr>
            <a:lnSpc>
              <a:spcPct val="100000"/>
            </a:lnSpc>
            <a:defRPr b="1"/>
          </a:pPr>
          <a:r>
            <a:rPr lang="en-US" sz="1200" b="1"/>
            <a:t>Methodology</a:t>
          </a:r>
          <a:endParaRPr lang="en-US" sz="1200"/>
        </a:p>
      </dgm:t>
    </dgm:pt>
    <dgm:pt modelId="{FF99F443-098F-49E2-9C24-C889F51E74E4}" type="parTrans" cxnId="{93CF51A8-46D2-4260-8323-29DE68E3E8EA}">
      <dgm:prSet/>
      <dgm:spPr/>
      <dgm:t>
        <a:bodyPr/>
        <a:lstStyle/>
        <a:p>
          <a:endParaRPr lang="en-US" sz="1200"/>
        </a:p>
      </dgm:t>
    </dgm:pt>
    <dgm:pt modelId="{0B3F2150-CD9C-4F9A-A744-D5221588F1F2}" type="sibTrans" cxnId="{93CF51A8-46D2-4260-8323-29DE68E3E8EA}">
      <dgm:prSet/>
      <dgm:spPr/>
      <dgm:t>
        <a:bodyPr/>
        <a:lstStyle/>
        <a:p>
          <a:endParaRPr lang="en-US" sz="1200"/>
        </a:p>
      </dgm:t>
    </dgm:pt>
    <dgm:pt modelId="{E2A7DEE3-A351-4F43-86AB-4243373471E0}" type="pres">
      <dgm:prSet presAssocID="{CAC55914-5089-4140-AD17-B069E30C5E0F}" presName="root" presStyleCnt="0">
        <dgm:presLayoutVars>
          <dgm:dir/>
          <dgm:resizeHandles val="exact"/>
        </dgm:presLayoutVars>
      </dgm:prSet>
      <dgm:spPr/>
    </dgm:pt>
    <dgm:pt modelId="{3738FFBC-46EE-498B-8EA2-34362E3FAA67}" type="pres">
      <dgm:prSet presAssocID="{5A833259-29DE-430B-B208-49B4F08F704C}" presName="compNode" presStyleCnt="0"/>
      <dgm:spPr/>
    </dgm:pt>
    <dgm:pt modelId="{4285DF92-FD99-4608-B585-E22FB294BB89}" type="pres">
      <dgm:prSet presAssocID="{5A833259-29DE-430B-B208-49B4F08F704C}" presName="iconRect" presStyleLbl="node1" presStyleIdx="0" presStyleCnt="4" custScaleX="75310" custScaleY="8923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E5BDA0B3-C278-416D-9982-C99076278549}" type="pres">
      <dgm:prSet presAssocID="{5A833259-29DE-430B-B208-49B4F08F704C}" presName="iconSpace" presStyleCnt="0"/>
      <dgm:spPr/>
    </dgm:pt>
    <dgm:pt modelId="{EC08FCC7-6BD3-43C6-A665-D32FCEADE52F}" type="pres">
      <dgm:prSet presAssocID="{5A833259-29DE-430B-B208-49B4F08F704C}" presName="parTx" presStyleLbl="revTx" presStyleIdx="0" presStyleCnt="8">
        <dgm:presLayoutVars>
          <dgm:chMax val="0"/>
          <dgm:chPref val="0"/>
        </dgm:presLayoutVars>
      </dgm:prSet>
      <dgm:spPr/>
    </dgm:pt>
    <dgm:pt modelId="{770EF569-A234-4424-A81F-C1A0CD52C3BE}" type="pres">
      <dgm:prSet presAssocID="{5A833259-29DE-430B-B208-49B4F08F704C}" presName="txSpace" presStyleCnt="0"/>
      <dgm:spPr/>
    </dgm:pt>
    <dgm:pt modelId="{E4BBCFF2-5894-4183-95FA-AEB38D90FDE4}" type="pres">
      <dgm:prSet presAssocID="{5A833259-29DE-430B-B208-49B4F08F704C}" presName="desTx" presStyleLbl="revTx" presStyleIdx="1" presStyleCnt="8">
        <dgm:presLayoutVars/>
      </dgm:prSet>
      <dgm:spPr/>
    </dgm:pt>
    <dgm:pt modelId="{61C0F97B-59F6-403E-8F62-5DC84EF85EDC}" type="pres">
      <dgm:prSet presAssocID="{7508621C-B665-4AE4-9773-062DFF42857C}" presName="sibTrans" presStyleCnt="0"/>
      <dgm:spPr/>
    </dgm:pt>
    <dgm:pt modelId="{69A21A83-50BC-4B2A-B017-557EC6828929}" type="pres">
      <dgm:prSet presAssocID="{ADC59996-5474-44FE-BC97-E1844A359907}" presName="compNode" presStyleCnt="0"/>
      <dgm:spPr/>
    </dgm:pt>
    <dgm:pt modelId="{72528246-A2AE-496B-886E-13B2CB951B80}" type="pres">
      <dgm:prSet presAssocID="{ADC59996-5474-44FE-BC97-E1844A359907}" presName="iconRect" presStyleLbl="node1" presStyleIdx="1" presStyleCnt="4" custScaleX="49989" custScaleY="8991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06E2FEEF-CFFF-41C4-806C-603A8B7696C8}" type="pres">
      <dgm:prSet presAssocID="{ADC59996-5474-44FE-BC97-E1844A359907}" presName="iconSpace" presStyleCnt="0"/>
      <dgm:spPr/>
    </dgm:pt>
    <dgm:pt modelId="{4F414848-5AC4-487A-9080-5213FFE6B210}" type="pres">
      <dgm:prSet presAssocID="{ADC59996-5474-44FE-BC97-E1844A359907}" presName="parTx" presStyleLbl="revTx" presStyleIdx="2" presStyleCnt="8">
        <dgm:presLayoutVars>
          <dgm:chMax val="0"/>
          <dgm:chPref val="0"/>
        </dgm:presLayoutVars>
      </dgm:prSet>
      <dgm:spPr/>
    </dgm:pt>
    <dgm:pt modelId="{C3852FB0-1638-4AE2-85C7-AC01843E1CE1}" type="pres">
      <dgm:prSet presAssocID="{ADC59996-5474-44FE-BC97-E1844A359907}" presName="txSpace" presStyleCnt="0"/>
      <dgm:spPr/>
    </dgm:pt>
    <dgm:pt modelId="{490B213B-595D-4823-A0EC-21CA5E197202}" type="pres">
      <dgm:prSet presAssocID="{ADC59996-5474-44FE-BC97-E1844A359907}" presName="desTx" presStyleLbl="revTx" presStyleIdx="3" presStyleCnt="8">
        <dgm:presLayoutVars/>
      </dgm:prSet>
      <dgm:spPr/>
    </dgm:pt>
    <dgm:pt modelId="{FE400ED3-E917-4D2E-BAEF-6C43FAE5113A}" type="pres">
      <dgm:prSet presAssocID="{A37CF396-633C-4EE0-B9CB-4FF1023246D5}" presName="sibTrans" presStyleCnt="0"/>
      <dgm:spPr/>
    </dgm:pt>
    <dgm:pt modelId="{BB35F8A8-32FA-43F6-AB41-C56E8390131B}" type="pres">
      <dgm:prSet presAssocID="{CEC6204B-5245-4449-89CF-7D300B393165}" presName="compNode" presStyleCnt="0"/>
      <dgm:spPr/>
    </dgm:pt>
    <dgm:pt modelId="{9162ABD2-1889-42B4-9073-24B3D4FD8585}" type="pres">
      <dgm:prSet presAssocID="{CEC6204B-5245-4449-89CF-7D300B393165}" presName="iconRect" presStyleLbl="node1" presStyleIdx="2" presStyleCnt="4" custScaleX="76081" custScaleY="9341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p and bucket"/>
        </a:ext>
      </dgm:extLst>
    </dgm:pt>
    <dgm:pt modelId="{18D8EF11-EAD4-43D2-AE66-C4489F05ED42}" type="pres">
      <dgm:prSet presAssocID="{CEC6204B-5245-4449-89CF-7D300B393165}" presName="iconSpace" presStyleCnt="0"/>
      <dgm:spPr/>
    </dgm:pt>
    <dgm:pt modelId="{E20A9593-6C8C-4100-ADA7-9ED4595EAAF0}" type="pres">
      <dgm:prSet presAssocID="{CEC6204B-5245-4449-89CF-7D300B393165}" presName="parTx" presStyleLbl="revTx" presStyleIdx="4" presStyleCnt="8">
        <dgm:presLayoutVars>
          <dgm:chMax val="0"/>
          <dgm:chPref val="0"/>
        </dgm:presLayoutVars>
      </dgm:prSet>
      <dgm:spPr/>
    </dgm:pt>
    <dgm:pt modelId="{6F5FF953-D747-4790-8C8C-ADDD9824DFB6}" type="pres">
      <dgm:prSet presAssocID="{CEC6204B-5245-4449-89CF-7D300B393165}" presName="txSpace" presStyleCnt="0"/>
      <dgm:spPr/>
    </dgm:pt>
    <dgm:pt modelId="{E379D78C-E3F0-4824-93AD-B6D4F2E39AD6}" type="pres">
      <dgm:prSet presAssocID="{CEC6204B-5245-4449-89CF-7D300B393165}" presName="desTx" presStyleLbl="revTx" presStyleIdx="5" presStyleCnt="8">
        <dgm:presLayoutVars/>
      </dgm:prSet>
      <dgm:spPr/>
    </dgm:pt>
    <dgm:pt modelId="{EE686167-2318-4E53-AC38-F91A695242DB}" type="pres">
      <dgm:prSet presAssocID="{2D2206A5-4FF2-476C-8CE9-BE3D760F34D8}" presName="sibTrans" presStyleCnt="0"/>
      <dgm:spPr/>
    </dgm:pt>
    <dgm:pt modelId="{8758AEBD-0F8D-4E4E-ABEE-3F55308D7BCE}" type="pres">
      <dgm:prSet presAssocID="{038A70DF-8AA9-4638-B151-2FC408A1C6CE}" presName="compNode" presStyleCnt="0"/>
      <dgm:spPr/>
    </dgm:pt>
    <dgm:pt modelId="{3D079B76-7F29-41EE-B33F-219EEC9C8CD9}" type="pres">
      <dgm:prSet presAssocID="{038A70DF-8AA9-4638-B151-2FC408A1C6CE}" presName="iconRect" presStyleLbl="node1" presStyleIdx="3" presStyleCnt="4" custScaleX="53101" custScaleY="9001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A60350D0-FFC3-4219-A13C-09C910F5A25F}" type="pres">
      <dgm:prSet presAssocID="{038A70DF-8AA9-4638-B151-2FC408A1C6CE}" presName="iconSpace" presStyleCnt="0"/>
      <dgm:spPr/>
    </dgm:pt>
    <dgm:pt modelId="{8BB148AA-9472-45FF-8C04-F43F07F6A2B8}" type="pres">
      <dgm:prSet presAssocID="{038A70DF-8AA9-4638-B151-2FC408A1C6CE}" presName="parTx" presStyleLbl="revTx" presStyleIdx="6" presStyleCnt="8">
        <dgm:presLayoutVars>
          <dgm:chMax val="0"/>
          <dgm:chPref val="0"/>
        </dgm:presLayoutVars>
      </dgm:prSet>
      <dgm:spPr/>
    </dgm:pt>
    <dgm:pt modelId="{33DFD412-230D-4370-A2A2-97F83EA81924}" type="pres">
      <dgm:prSet presAssocID="{038A70DF-8AA9-4638-B151-2FC408A1C6CE}" presName="txSpace" presStyleCnt="0"/>
      <dgm:spPr/>
    </dgm:pt>
    <dgm:pt modelId="{FCEE0FEB-8E1A-42E7-BB72-A14617AD31B6}" type="pres">
      <dgm:prSet presAssocID="{038A70DF-8AA9-4638-B151-2FC408A1C6CE}" presName="desTx" presStyleLbl="revTx" presStyleIdx="7" presStyleCnt="8" custScaleX="87832" custScaleY="295040">
        <dgm:presLayoutVars/>
      </dgm:prSet>
      <dgm:spPr/>
    </dgm:pt>
  </dgm:ptLst>
  <dgm:cxnLst>
    <dgm:cxn modelId="{643A103E-BDE8-412D-9721-BB2DFCB5A2BB}" srcId="{CAC55914-5089-4140-AD17-B069E30C5E0F}" destId="{ADC59996-5474-44FE-BC97-E1844A359907}" srcOrd="1" destOrd="0" parTransId="{2E0F3D38-EDC4-43E1-94B6-926052879681}" sibTransId="{A37CF396-633C-4EE0-B9CB-4FF1023246D5}"/>
    <dgm:cxn modelId="{34892F61-27A1-42A7-8B12-972C5EDBB27D}" type="presOf" srcId="{CAC55914-5089-4140-AD17-B069E30C5E0F}" destId="{E2A7DEE3-A351-4F43-86AB-4243373471E0}" srcOrd="0" destOrd="0" presId="urn:microsoft.com/office/officeart/2018/2/layout/IconLabelDescriptionList"/>
    <dgm:cxn modelId="{AB2DF14B-53ED-416D-A4F4-A7AE38ACBB03}" type="presOf" srcId="{ADC59996-5474-44FE-BC97-E1844A359907}" destId="{4F414848-5AC4-487A-9080-5213FFE6B210}" srcOrd="0" destOrd="0" presId="urn:microsoft.com/office/officeart/2018/2/layout/IconLabelDescriptionList"/>
    <dgm:cxn modelId="{45442A4D-624D-4BF1-AF91-A833B810AD37}" srcId="{CAC55914-5089-4140-AD17-B069E30C5E0F}" destId="{5A833259-29DE-430B-B208-49B4F08F704C}" srcOrd="0" destOrd="0" parTransId="{5FBCEDA3-6167-4F9E-B873-E6A17F20C622}" sibTransId="{7508621C-B665-4AE4-9773-062DFF42857C}"/>
    <dgm:cxn modelId="{1020E491-42D8-45A6-9B1C-1CED8FBB00E0}" type="presOf" srcId="{CEC6204B-5245-4449-89CF-7D300B393165}" destId="{E20A9593-6C8C-4100-ADA7-9ED4595EAAF0}" srcOrd="0" destOrd="0" presId="urn:microsoft.com/office/officeart/2018/2/layout/IconLabelDescriptionList"/>
    <dgm:cxn modelId="{A69F2E96-D7FB-466C-AAA0-F9705025D557}" type="presOf" srcId="{038A70DF-8AA9-4638-B151-2FC408A1C6CE}" destId="{8BB148AA-9472-45FF-8C04-F43F07F6A2B8}" srcOrd="0" destOrd="0" presId="urn:microsoft.com/office/officeart/2018/2/layout/IconLabelDescriptionList"/>
    <dgm:cxn modelId="{93CF51A8-46D2-4260-8323-29DE68E3E8EA}" srcId="{CAC55914-5089-4140-AD17-B069E30C5E0F}" destId="{038A70DF-8AA9-4638-B151-2FC408A1C6CE}" srcOrd="3" destOrd="0" parTransId="{FF99F443-098F-49E2-9C24-C889F51E74E4}" sibTransId="{0B3F2150-CD9C-4F9A-A744-D5221588F1F2}"/>
    <dgm:cxn modelId="{E35E56B9-713B-4002-AB07-23A1E311B319}" srcId="{CAC55914-5089-4140-AD17-B069E30C5E0F}" destId="{CEC6204B-5245-4449-89CF-7D300B393165}" srcOrd="2" destOrd="0" parTransId="{68ED548E-043E-4058-B6CE-649073610EB7}" sibTransId="{2D2206A5-4FF2-476C-8CE9-BE3D760F34D8}"/>
    <dgm:cxn modelId="{C77D91D3-873F-403E-B34E-C57535779580}" type="presOf" srcId="{5A833259-29DE-430B-B208-49B4F08F704C}" destId="{EC08FCC7-6BD3-43C6-A665-D32FCEADE52F}" srcOrd="0" destOrd="0" presId="urn:microsoft.com/office/officeart/2018/2/layout/IconLabelDescriptionList"/>
    <dgm:cxn modelId="{9E78CF09-ABAE-4EB8-9C5F-FC47EF2A2202}" type="presParOf" srcId="{E2A7DEE3-A351-4F43-86AB-4243373471E0}" destId="{3738FFBC-46EE-498B-8EA2-34362E3FAA67}" srcOrd="0" destOrd="0" presId="urn:microsoft.com/office/officeart/2018/2/layout/IconLabelDescriptionList"/>
    <dgm:cxn modelId="{CD4CE389-41CE-49EC-AA5C-29142DCE3058}" type="presParOf" srcId="{3738FFBC-46EE-498B-8EA2-34362E3FAA67}" destId="{4285DF92-FD99-4608-B585-E22FB294BB89}" srcOrd="0" destOrd="0" presId="urn:microsoft.com/office/officeart/2018/2/layout/IconLabelDescriptionList"/>
    <dgm:cxn modelId="{F9676212-B260-4FB4-A84C-8689C78D3CE0}" type="presParOf" srcId="{3738FFBC-46EE-498B-8EA2-34362E3FAA67}" destId="{E5BDA0B3-C278-416D-9982-C99076278549}" srcOrd="1" destOrd="0" presId="urn:microsoft.com/office/officeart/2018/2/layout/IconLabelDescriptionList"/>
    <dgm:cxn modelId="{33D8FB5C-3509-4D3B-A8E8-83640CC25FAE}" type="presParOf" srcId="{3738FFBC-46EE-498B-8EA2-34362E3FAA67}" destId="{EC08FCC7-6BD3-43C6-A665-D32FCEADE52F}" srcOrd="2" destOrd="0" presId="urn:microsoft.com/office/officeart/2018/2/layout/IconLabelDescriptionList"/>
    <dgm:cxn modelId="{55E7D985-9FEE-45DB-BDE4-EF4F163C10A5}" type="presParOf" srcId="{3738FFBC-46EE-498B-8EA2-34362E3FAA67}" destId="{770EF569-A234-4424-A81F-C1A0CD52C3BE}" srcOrd="3" destOrd="0" presId="urn:microsoft.com/office/officeart/2018/2/layout/IconLabelDescriptionList"/>
    <dgm:cxn modelId="{EF34490D-A514-4D1D-BC02-2BF90679B9F4}" type="presParOf" srcId="{3738FFBC-46EE-498B-8EA2-34362E3FAA67}" destId="{E4BBCFF2-5894-4183-95FA-AEB38D90FDE4}" srcOrd="4" destOrd="0" presId="urn:microsoft.com/office/officeart/2018/2/layout/IconLabelDescriptionList"/>
    <dgm:cxn modelId="{27A25262-255B-4C63-A22D-5E59239264E4}" type="presParOf" srcId="{E2A7DEE3-A351-4F43-86AB-4243373471E0}" destId="{61C0F97B-59F6-403E-8F62-5DC84EF85EDC}" srcOrd="1" destOrd="0" presId="urn:microsoft.com/office/officeart/2018/2/layout/IconLabelDescriptionList"/>
    <dgm:cxn modelId="{D7A3CB44-FBA2-4C99-8087-55C57197B218}" type="presParOf" srcId="{E2A7DEE3-A351-4F43-86AB-4243373471E0}" destId="{69A21A83-50BC-4B2A-B017-557EC6828929}" srcOrd="2" destOrd="0" presId="urn:microsoft.com/office/officeart/2018/2/layout/IconLabelDescriptionList"/>
    <dgm:cxn modelId="{006F7F1C-5B9E-4DFC-91A5-37142A94F1FD}" type="presParOf" srcId="{69A21A83-50BC-4B2A-B017-557EC6828929}" destId="{72528246-A2AE-496B-886E-13B2CB951B80}" srcOrd="0" destOrd="0" presId="urn:microsoft.com/office/officeart/2018/2/layout/IconLabelDescriptionList"/>
    <dgm:cxn modelId="{C3EBE247-E068-41D3-876F-8EBAA232AFB2}" type="presParOf" srcId="{69A21A83-50BC-4B2A-B017-557EC6828929}" destId="{06E2FEEF-CFFF-41C4-806C-603A8B7696C8}" srcOrd="1" destOrd="0" presId="urn:microsoft.com/office/officeart/2018/2/layout/IconLabelDescriptionList"/>
    <dgm:cxn modelId="{D959DBE4-0B86-47B4-90B9-A7BFDE43ECF9}" type="presParOf" srcId="{69A21A83-50BC-4B2A-B017-557EC6828929}" destId="{4F414848-5AC4-487A-9080-5213FFE6B210}" srcOrd="2" destOrd="0" presId="urn:microsoft.com/office/officeart/2018/2/layout/IconLabelDescriptionList"/>
    <dgm:cxn modelId="{52875D42-3966-4C8A-B709-8D18E5F6AA1F}" type="presParOf" srcId="{69A21A83-50BC-4B2A-B017-557EC6828929}" destId="{C3852FB0-1638-4AE2-85C7-AC01843E1CE1}" srcOrd="3" destOrd="0" presId="urn:microsoft.com/office/officeart/2018/2/layout/IconLabelDescriptionList"/>
    <dgm:cxn modelId="{187004CB-F628-47D4-87B2-D5E3DE8A0C35}" type="presParOf" srcId="{69A21A83-50BC-4B2A-B017-557EC6828929}" destId="{490B213B-595D-4823-A0EC-21CA5E197202}" srcOrd="4" destOrd="0" presId="urn:microsoft.com/office/officeart/2018/2/layout/IconLabelDescriptionList"/>
    <dgm:cxn modelId="{ADCC5C62-33AB-40A9-87E2-6FCF7BA59C9F}" type="presParOf" srcId="{E2A7DEE3-A351-4F43-86AB-4243373471E0}" destId="{FE400ED3-E917-4D2E-BAEF-6C43FAE5113A}" srcOrd="3" destOrd="0" presId="urn:microsoft.com/office/officeart/2018/2/layout/IconLabelDescriptionList"/>
    <dgm:cxn modelId="{1631B894-9AD3-4EEF-9ED3-F3FF1D10CA91}" type="presParOf" srcId="{E2A7DEE3-A351-4F43-86AB-4243373471E0}" destId="{BB35F8A8-32FA-43F6-AB41-C56E8390131B}" srcOrd="4" destOrd="0" presId="urn:microsoft.com/office/officeart/2018/2/layout/IconLabelDescriptionList"/>
    <dgm:cxn modelId="{5C91015B-B496-4A68-82EA-8DA74D81F646}" type="presParOf" srcId="{BB35F8A8-32FA-43F6-AB41-C56E8390131B}" destId="{9162ABD2-1889-42B4-9073-24B3D4FD8585}" srcOrd="0" destOrd="0" presId="urn:microsoft.com/office/officeart/2018/2/layout/IconLabelDescriptionList"/>
    <dgm:cxn modelId="{6E9F3AFC-B09D-4070-BFBA-D77253BFDA25}" type="presParOf" srcId="{BB35F8A8-32FA-43F6-AB41-C56E8390131B}" destId="{18D8EF11-EAD4-43D2-AE66-C4489F05ED42}" srcOrd="1" destOrd="0" presId="urn:microsoft.com/office/officeart/2018/2/layout/IconLabelDescriptionList"/>
    <dgm:cxn modelId="{6F661D50-A8E0-4D0A-80B1-F961529058FA}" type="presParOf" srcId="{BB35F8A8-32FA-43F6-AB41-C56E8390131B}" destId="{E20A9593-6C8C-4100-ADA7-9ED4595EAAF0}" srcOrd="2" destOrd="0" presId="urn:microsoft.com/office/officeart/2018/2/layout/IconLabelDescriptionList"/>
    <dgm:cxn modelId="{AC08945F-4AA4-4538-92DB-98116B36DE50}" type="presParOf" srcId="{BB35F8A8-32FA-43F6-AB41-C56E8390131B}" destId="{6F5FF953-D747-4790-8C8C-ADDD9824DFB6}" srcOrd="3" destOrd="0" presId="urn:microsoft.com/office/officeart/2018/2/layout/IconLabelDescriptionList"/>
    <dgm:cxn modelId="{19EB7572-C417-42BC-8FE5-14C57233B8AB}" type="presParOf" srcId="{BB35F8A8-32FA-43F6-AB41-C56E8390131B}" destId="{E379D78C-E3F0-4824-93AD-B6D4F2E39AD6}" srcOrd="4" destOrd="0" presId="urn:microsoft.com/office/officeart/2018/2/layout/IconLabelDescriptionList"/>
    <dgm:cxn modelId="{AA09F977-42D6-4787-9FB2-68A3A07E927C}" type="presParOf" srcId="{E2A7DEE3-A351-4F43-86AB-4243373471E0}" destId="{EE686167-2318-4E53-AC38-F91A695242DB}" srcOrd="5" destOrd="0" presId="urn:microsoft.com/office/officeart/2018/2/layout/IconLabelDescriptionList"/>
    <dgm:cxn modelId="{52C52D5A-3BB5-4B8C-A91F-2BE43332F966}" type="presParOf" srcId="{E2A7DEE3-A351-4F43-86AB-4243373471E0}" destId="{8758AEBD-0F8D-4E4E-ABEE-3F55308D7BCE}" srcOrd="6" destOrd="0" presId="urn:microsoft.com/office/officeart/2018/2/layout/IconLabelDescriptionList"/>
    <dgm:cxn modelId="{A7CD25D1-AEB5-4112-BB90-2AAA582BBCF2}" type="presParOf" srcId="{8758AEBD-0F8D-4E4E-ABEE-3F55308D7BCE}" destId="{3D079B76-7F29-41EE-B33F-219EEC9C8CD9}" srcOrd="0" destOrd="0" presId="urn:microsoft.com/office/officeart/2018/2/layout/IconLabelDescriptionList"/>
    <dgm:cxn modelId="{C4785535-23DE-4612-B43A-5FA079A04F13}" type="presParOf" srcId="{8758AEBD-0F8D-4E4E-ABEE-3F55308D7BCE}" destId="{A60350D0-FFC3-4219-A13C-09C910F5A25F}" srcOrd="1" destOrd="0" presId="urn:microsoft.com/office/officeart/2018/2/layout/IconLabelDescriptionList"/>
    <dgm:cxn modelId="{32ACDC33-8956-4A77-B92C-422C530A5D51}" type="presParOf" srcId="{8758AEBD-0F8D-4E4E-ABEE-3F55308D7BCE}" destId="{8BB148AA-9472-45FF-8C04-F43F07F6A2B8}" srcOrd="2" destOrd="0" presId="urn:microsoft.com/office/officeart/2018/2/layout/IconLabelDescriptionList"/>
    <dgm:cxn modelId="{77AD188E-BA88-4B0F-8115-C0B03AB3925B}" type="presParOf" srcId="{8758AEBD-0F8D-4E4E-ABEE-3F55308D7BCE}" destId="{33DFD412-230D-4370-A2A2-97F83EA81924}" srcOrd="3" destOrd="0" presId="urn:microsoft.com/office/officeart/2018/2/layout/IconLabelDescriptionList"/>
    <dgm:cxn modelId="{D5B8F064-670C-4D64-A5B9-6C02E342C1A3}" type="presParOf" srcId="{8758AEBD-0F8D-4E4E-ABEE-3F55308D7BCE}" destId="{FCEE0FEB-8E1A-42E7-BB72-A14617AD31B6}"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EE85AAD-213D-48D2-844D-565F6C874599}"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055EEFD4-F6F3-487C-BEB3-79C98229BBA0}">
      <dgm:prSet/>
      <dgm:spPr/>
      <dgm:t>
        <a:bodyPr/>
        <a:lstStyle/>
        <a:p>
          <a:pPr>
            <a:lnSpc>
              <a:spcPct val="100000"/>
            </a:lnSpc>
            <a:defRPr b="1"/>
          </a:pPr>
          <a:r>
            <a:rPr lang="en-US" dirty="0">
              <a:latin typeface="Calibri" panose="020F0502020204030204" pitchFamily="34" charset="0"/>
              <a:ea typeface="Calibri" panose="020F0502020204030204" pitchFamily="34" charset="0"/>
              <a:cs typeface="Calibri" panose="020F0502020204030204" pitchFamily="34" charset="0"/>
            </a:rPr>
            <a:t>Utilizing</a:t>
          </a:r>
        </a:p>
      </dgm:t>
    </dgm:pt>
    <dgm:pt modelId="{2160E6AF-EF0B-4CDB-9B70-2FFB6EA24F30}" type="parTrans" cxnId="{BC4E4FAD-70F3-4D46-8524-6FF0421E23F7}">
      <dgm:prSet/>
      <dgm:spPr/>
      <dgm:t>
        <a:bodyPr/>
        <a:lstStyle/>
        <a:p>
          <a:endParaRPr lang="en-US"/>
        </a:p>
      </dgm:t>
    </dgm:pt>
    <dgm:pt modelId="{BCBC553C-0BC3-4E17-A871-115D3EDB2729}" type="sibTrans" cxnId="{BC4E4FAD-70F3-4D46-8524-6FF0421E23F7}">
      <dgm:prSet/>
      <dgm:spPr/>
      <dgm:t>
        <a:bodyPr/>
        <a:lstStyle/>
        <a:p>
          <a:endParaRPr lang="en-US"/>
        </a:p>
      </dgm:t>
    </dgm:pt>
    <dgm:pt modelId="{E74685D0-632D-48CD-9E53-B7C120669B13}">
      <dgm:prSet/>
      <dgm:spPr/>
      <dgm:t>
        <a:bodyPr/>
        <a:lstStyle/>
        <a:p>
          <a:pPr>
            <a:lnSpc>
              <a:spcPct val="100000"/>
            </a:lnSpc>
          </a:pPr>
          <a:r>
            <a:rPr lang="en-US" b="1" dirty="0">
              <a:latin typeface="Calibri" panose="020F0502020204030204" pitchFamily="34" charset="0"/>
              <a:ea typeface="Calibri" panose="020F0502020204030204" pitchFamily="34" charset="0"/>
              <a:cs typeface="Calibri" panose="020F0502020204030204" pitchFamily="34" charset="0"/>
            </a:rPr>
            <a:t>Utilizing Encoding Techniques</a:t>
          </a:r>
        </a:p>
      </dgm:t>
    </dgm:pt>
    <dgm:pt modelId="{77A90CE4-D078-41ED-9E6E-A64695009ED6}" type="parTrans" cxnId="{E6CBCC1F-CEF9-4FA6-8CDA-55939EBBDA04}">
      <dgm:prSet/>
      <dgm:spPr/>
      <dgm:t>
        <a:bodyPr/>
        <a:lstStyle/>
        <a:p>
          <a:endParaRPr lang="en-US"/>
        </a:p>
      </dgm:t>
    </dgm:pt>
    <dgm:pt modelId="{BF5A3ED7-CF2E-4E9B-B65D-98549C8D332C}" type="sibTrans" cxnId="{E6CBCC1F-CEF9-4FA6-8CDA-55939EBBDA04}">
      <dgm:prSet/>
      <dgm:spPr/>
      <dgm:t>
        <a:bodyPr/>
        <a:lstStyle/>
        <a:p>
          <a:endParaRPr lang="en-US"/>
        </a:p>
      </dgm:t>
    </dgm:pt>
    <dgm:pt modelId="{F8EE3679-0E1D-48D4-AE2A-32B1DBB9C676}">
      <dgm:prSet/>
      <dgm:spPr/>
      <dgm:t>
        <a:bodyPr/>
        <a:lstStyle/>
        <a:p>
          <a:pPr>
            <a:lnSpc>
              <a:spcPct val="100000"/>
            </a:lnSpc>
            <a:defRPr b="1"/>
          </a:pPr>
          <a:r>
            <a:rPr lang="en-US" dirty="0">
              <a:latin typeface="Calibri" panose="020F0502020204030204" pitchFamily="34" charset="0"/>
              <a:ea typeface="Calibri" panose="020F0502020204030204" pitchFamily="34" charset="0"/>
              <a:cs typeface="Calibri" panose="020F0502020204030204" pitchFamily="34" charset="0"/>
            </a:rPr>
            <a:t>Eliminating</a:t>
          </a:r>
        </a:p>
      </dgm:t>
    </dgm:pt>
    <dgm:pt modelId="{F5A9BFA1-EB70-462A-BA78-6730A72A8D56}" type="parTrans" cxnId="{A4EFACF8-85B5-40AA-8864-4415B18F4E51}">
      <dgm:prSet/>
      <dgm:spPr/>
      <dgm:t>
        <a:bodyPr/>
        <a:lstStyle/>
        <a:p>
          <a:endParaRPr lang="en-US"/>
        </a:p>
      </dgm:t>
    </dgm:pt>
    <dgm:pt modelId="{61FEF95D-2077-406A-AC45-78682C58651E}" type="sibTrans" cxnId="{A4EFACF8-85B5-40AA-8864-4415B18F4E51}">
      <dgm:prSet/>
      <dgm:spPr/>
      <dgm:t>
        <a:bodyPr/>
        <a:lstStyle/>
        <a:p>
          <a:endParaRPr lang="en-US"/>
        </a:p>
      </dgm:t>
    </dgm:pt>
    <dgm:pt modelId="{E7DE0E39-1949-4B8B-90FE-52C9EF2E4086}">
      <dgm:prSet/>
      <dgm:spPr/>
      <dgm:t>
        <a:bodyPr/>
        <a:lstStyle/>
        <a:p>
          <a:pPr>
            <a:lnSpc>
              <a:spcPct val="100000"/>
            </a:lnSpc>
          </a:pPr>
          <a:r>
            <a:rPr lang="en-US" sz="1700" b="1" dirty="0">
              <a:latin typeface="Calibri" panose="020F0502020204030204" pitchFamily="34" charset="0"/>
              <a:ea typeface="Calibri" panose="020F0502020204030204" pitchFamily="34" charset="0"/>
              <a:cs typeface="Calibri" panose="020F0502020204030204" pitchFamily="34" charset="0"/>
            </a:rPr>
            <a:t>Eliminating Irrelevant and Duplicate Columns</a:t>
          </a:r>
        </a:p>
      </dgm:t>
    </dgm:pt>
    <dgm:pt modelId="{625591AD-872B-4471-AA85-51917850FC5A}" type="parTrans" cxnId="{4152E1AE-7204-4834-8017-8836C12CF833}">
      <dgm:prSet/>
      <dgm:spPr/>
      <dgm:t>
        <a:bodyPr/>
        <a:lstStyle/>
        <a:p>
          <a:endParaRPr lang="en-US"/>
        </a:p>
      </dgm:t>
    </dgm:pt>
    <dgm:pt modelId="{6B155399-C299-49A0-B74A-CAE16DE72772}" type="sibTrans" cxnId="{4152E1AE-7204-4834-8017-8836C12CF833}">
      <dgm:prSet/>
      <dgm:spPr/>
      <dgm:t>
        <a:bodyPr/>
        <a:lstStyle/>
        <a:p>
          <a:endParaRPr lang="en-US"/>
        </a:p>
      </dgm:t>
    </dgm:pt>
    <dgm:pt modelId="{6F22906C-8FA5-4EB0-934F-00400D15A154}">
      <dgm:prSet/>
      <dgm:spPr/>
      <dgm:t>
        <a:bodyPr/>
        <a:lstStyle/>
        <a:p>
          <a:pPr>
            <a:lnSpc>
              <a:spcPct val="100000"/>
            </a:lnSpc>
            <a:defRPr b="1"/>
          </a:pPr>
          <a:r>
            <a:rPr lang="en-US" dirty="0">
              <a:latin typeface="Calibri" panose="020F0502020204030204" pitchFamily="34" charset="0"/>
              <a:ea typeface="Calibri" panose="020F0502020204030204" pitchFamily="34" charset="0"/>
              <a:cs typeface="Calibri" panose="020F0502020204030204" pitchFamily="34" charset="0"/>
            </a:rPr>
            <a:t>Scaling</a:t>
          </a:r>
        </a:p>
      </dgm:t>
    </dgm:pt>
    <dgm:pt modelId="{04AD1380-5D2C-4B83-A11D-6193493534CA}" type="parTrans" cxnId="{B868EEB0-0871-4D4A-8802-EE62BE594CB0}">
      <dgm:prSet/>
      <dgm:spPr/>
      <dgm:t>
        <a:bodyPr/>
        <a:lstStyle/>
        <a:p>
          <a:endParaRPr lang="en-US"/>
        </a:p>
      </dgm:t>
    </dgm:pt>
    <dgm:pt modelId="{55C7B915-A5C8-4E53-8D51-0A35DB245CFA}" type="sibTrans" cxnId="{B868EEB0-0871-4D4A-8802-EE62BE594CB0}">
      <dgm:prSet/>
      <dgm:spPr/>
      <dgm:t>
        <a:bodyPr/>
        <a:lstStyle/>
        <a:p>
          <a:endParaRPr lang="en-US"/>
        </a:p>
      </dgm:t>
    </dgm:pt>
    <dgm:pt modelId="{A89D8B7B-3866-450E-BE9C-F7D6C37E4424}">
      <dgm:prSet custT="1"/>
      <dgm:spPr/>
      <dgm:t>
        <a:bodyPr/>
        <a:lstStyle/>
        <a:p>
          <a:pPr>
            <a:lnSpc>
              <a:spcPct val="100000"/>
            </a:lnSpc>
          </a:pPr>
          <a:r>
            <a:rPr lang="en-US" sz="1200" b="1" kern="1200" dirty="0">
              <a:solidFill>
                <a:srgbClr val="000000">
                  <a:hueOff val="0"/>
                  <a:satOff val="0"/>
                  <a:lumOff val="0"/>
                  <a:alphaOff val="0"/>
                </a:srgbClr>
              </a:solidFill>
              <a:latin typeface="Calibri" panose="020F0502020204030204" pitchFamily="34" charset="0"/>
              <a:ea typeface="Calibri" panose="020F0502020204030204" pitchFamily="34" charset="0"/>
              <a:cs typeface="Calibri" panose="020F0502020204030204" pitchFamily="34" charset="0"/>
            </a:rPr>
            <a:t>Scaling Data</a:t>
          </a:r>
        </a:p>
      </dgm:t>
    </dgm:pt>
    <dgm:pt modelId="{C025B940-FFFB-4026-A518-85DC2008A4A3}" type="parTrans" cxnId="{E32777B1-830C-4287-97DB-CC43449F9E30}">
      <dgm:prSet/>
      <dgm:spPr/>
      <dgm:t>
        <a:bodyPr/>
        <a:lstStyle/>
        <a:p>
          <a:endParaRPr lang="en-US"/>
        </a:p>
      </dgm:t>
    </dgm:pt>
    <dgm:pt modelId="{7D8C032D-7280-4F9F-9573-B8EE00C863FC}" type="sibTrans" cxnId="{E32777B1-830C-4287-97DB-CC43449F9E30}">
      <dgm:prSet/>
      <dgm:spPr/>
      <dgm:t>
        <a:bodyPr/>
        <a:lstStyle/>
        <a:p>
          <a:endParaRPr lang="en-US"/>
        </a:p>
      </dgm:t>
    </dgm:pt>
    <dgm:pt modelId="{78F8CE0B-C08B-4A7C-8A74-1AAE98D82AC4}" type="pres">
      <dgm:prSet presAssocID="{9EE85AAD-213D-48D2-844D-565F6C874599}" presName="root" presStyleCnt="0">
        <dgm:presLayoutVars>
          <dgm:dir/>
          <dgm:resizeHandles val="exact"/>
        </dgm:presLayoutVars>
      </dgm:prSet>
      <dgm:spPr/>
    </dgm:pt>
    <dgm:pt modelId="{20BE54EB-B1C1-49AF-8A80-D7AF66DB8A60}" type="pres">
      <dgm:prSet presAssocID="{055EEFD4-F6F3-487C-BEB3-79C98229BBA0}" presName="compNode" presStyleCnt="0"/>
      <dgm:spPr/>
    </dgm:pt>
    <dgm:pt modelId="{EF7AFD1C-39DF-4585-BA23-83AAFAAACCA5}" type="pres">
      <dgm:prSet presAssocID="{055EEFD4-F6F3-487C-BEB3-79C98229BBA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52E1F9EE-E6AD-41D6-BA5C-2963F27FB9AD}" type="pres">
      <dgm:prSet presAssocID="{055EEFD4-F6F3-487C-BEB3-79C98229BBA0}" presName="iconSpace" presStyleCnt="0"/>
      <dgm:spPr/>
    </dgm:pt>
    <dgm:pt modelId="{3E620A0E-5839-4876-9F8F-15296FA7708F}" type="pres">
      <dgm:prSet presAssocID="{055EEFD4-F6F3-487C-BEB3-79C98229BBA0}" presName="parTx" presStyleLbl="revTx" presStyleIdx="0" presStyleCnt="6">
        <dgm:presLayoutVars>
          <dgm:chMax val="0"/>
          <dgm:chPref val="0"/>
        </dgm:presLayoutVars>
      </dgm:prSet>
      <dgm:spPr/>
    </dgm:pt>
    <dgm:pt modelId="{EA23690E-BBCC-4309-8336-1B0044E8CAAD}" type="pres">
      <dgm:prSet presAssocID="{055EEFD4-F6F3-487C-BEB3-79C98229BBA0}" presName="txSpace" presStyleCnt="0"/>
      <dgm:spPr/>
    </dgm:pt>
    <dgm:pt modelId="{FB449DC9-B64D-4DDF-979A-B5CEF04C5D43}" type="pres">
      <dgm:prSet presAssocID="{055EEFD4-F6F3-487C-BEB3-79C98229BBA0}" presName="desTx" presStyleLbl="revTx" presStyleIdx="1" presStyleCnt="6">
        <dgm:presLayoutVars/>
      </dgm:prSet>
      <dgm:spPr/>
    </dgm:pt>
    <dgm:pt modelId="{0DD5B857-BEF8-490F-A44A-0059FA4ECB46}" type="pres">
      <dgm:prSet presAssocID="{BCBC553C-0BC3-4E17-A871-115D3EDB2729}" presName="sibTrans" presStyleCnt="0"/>
      <dgm:spPr/>
    </dgm:pt>
    <dgm:pt modelId="{AC1AF2D1-A4D7-4315-9577-34EDEE7A4344}" type="pres">
      <dgm:prSet presAssocID="{F8EE3679-0E1D-48D4-AE2A-32B1DBB9C676}" presName="compNode" presStyleCnt="0"/>
      <dgm:spPr/>
    </dgm:pt>
    <dgm:pt modelId="{FE9B2670-BD67-464F-9B0F-A93EEEF6A88E}" type="pres">
      <dgm:prSet presAssocID="{F8EE3679-0E1D-48D4-AE2A-32B1DBB9C67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hredder"/>
        </a:ext>
      </dgm:extLst>
    </dgm:pt>
    <dgm:pt modelId="{B0582EC2-0D1B-4DDA-8928-2A15165637DF}" type="pres">
      <dgm:prSet presAssocID="{F8EE3679-0E1D-48D4-AE2A-32B1DBB9C676}" presName="iconSpace" presStyleCnt="0"/>
      <dgm:spPr/>
    </dgm:pt>
    <dgm:pt modelId="{B1D8F778-584A-44D2-8D2A-7534F8A54E79}" type="pres">
      <dgm:prSet presAssocID="{F8EE3679-0E1D-48D4-AE2A-32B1DBB9C676}" presName="parTx" presStyleLbl="revTx" presStyleIdx="2" presStyleCnt="6">
        <dgm:presLayoutVars>
          <dgm:chMax val="0"/>
          <dgm:chPref val="0"/>
        </dgm:presLayoutVars>
      </dgm:prSet>
      <dgm:spPr/>
    </dgm:pt>
    <dgm:pt modelId="{0D2C9E9F-70AE-41E2-A8F4-DB06DF2BC620}" type="pres">
      <dgm:prSet presAssocID="{F8EE3679-0E1D-48D4-AE2A-32B1DBB9C676}" presName="txSpace" presStyleCnt="0"/>
      <dgm:spPr/>
    </dgm:pt>
    <dgm:pt modelId="{12B60148-9DC8-4AAB-A249-12D7864A67EA}" type="pres">
      <dgm:prSet presAssocID="{F8EE3679-0E1D-48D4-AE2A-32B1DBB9C676}" presName="desTx" presStyleLbl="revTx" presStyleIdx="3" presStyleCnt="6">
        <dgm:presLayoutVars/>
      </dgm:prSet>
      <dgm:spPr/>
    </dgm:pt>
    <dgm:pt modelId="{90E07261-1B87-4FC8-9352-2916A3AA2FF6}" type="pres">
      <dgm:prSet presAssocID="{61FEF95D-2077-406A-AC45-78682C58651E}" presName="sibTrans" presStyleCnt="0"/>
      <dgm:spPr/>
    </dgm:pt>
    <dgm:pt modelId="{3CCFD5EE-AD12-424B-B210-06AE00419F96}" type="pres">
      <dgm:prSet presAssocID="{6F22906C-8FA5-4EB0-934F-00400D15A154}" presName="compNode" presStyleCnt="0"/>
      <dgm:spPr/>
    </dgm:pt>
    <dgm:pt modelId="{1E1870AD-F146-4B6E-908D-4C03E480248A}" type="pres">
      <dgm:prSet presAssocID="{6F22906C-8FA5-4EB0-934F-00400D15A15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grammer"/>
        </a:ext>
      </dgm:extLst>
    </dgm:pt>
    <dgm:pt modelId="{25DFBF30-CF56-47D8-B471-A730590F17DC}" type="pres">
      <dgm:prSet presAssocID="{6F22906C-8FA5-4EB0-934F-00400D15A154}" presName="iconSpace" presStyleCnt="0"/>
      <dgm:spPr/>
    </dgm:pt>
    <dgm:pt modelId="{FB00534B-5A65-4EFC-9621-F310BCE25D98}" type="pres">
      <dgm:prSet presAssocID="{6F22906C-8FA5-4EB0-934F-00400D15A154}" presName="parTx" presStyleLbl="revTx" presStyleIdx="4" presStyleCnt="6">
        <dgm:presLayoutVars>
          <dgm:chMax val="0"/>
          <dgm:chPref val="0"/>
        </dgm:presLayoutVars>
      </dgm:prSet>
      <dgm:spPr/>
    </dgm:pt>
    <dgm:pt modelId="{C7109BE4-391B-4218-96DB-33254D741D61}" type="pres">
      <dgm:prSet presAssocID="{6F22906C-8FA5-4EB0-934F-00400D15A154}" presName="txSpace" presStyleCnt="0"/>
      <dgm:spPr/>
    </dgm:pt>
    <dgm:pt modelId="{B8A1C0AA-920A-4803-9AE4-89EFFC1588BE}" type="pres">
      <dgm:prSet presAssocID="{6F22906C-8FA5-4EB0-934F-00400D15A154}" presName="desTx" presStyleLbl="revTx" presStyleIdx="5" presStyleCnt="6" custScaleX="96303" custScaleY="99534">
        <dgm:presLayoutVars/>
      </dgm:prSet>
      <dgm:spPr/>
    </dgm:pt>
  </dgm:ptLst>
  <dgm:cxnLst>
    <dgm:cxn modelId="{E6CBCC1F-CEF9-4FA6-8CDA-55939EBBDA04}" srcId="{055EEFD4-F6F3-487C-BEB3-79C98229BBA0}" destId="{E74685D0-632D-48CD-9E53-B7C120669B13}" srcOrd="0" destOrd="0" parTransId="{77A90CE4-D078-41ED-9E6E-A64695009ED6}" sibTransId="{BF5A3ED7-CF2E-4E9B-B65D-98549C8D332C}"/>
    <dgm:cxn modelId="{EF019159-8247-4519-9703-ED38CAF7F221}" type="presOf" srcId="{055EEFD4-F6F3-487C-BEB3-79C98229BBA0}" destId="{3E620A0E-5839-4876-9F8F-15296FA7708F}" srcOrd="0" destOrd="0" presId="urn:microsoft.com/office/officeart/2018/5/layout/CenteredIconLabelDescriptionList"/>
    <dgm:cxn modelId="{382F2D8D-40FA-4294-941B-1858F144F605}" type="presOf" srcId="{F8EE3679-0E1D-48D4-AE2A-32B1DBB9C676}" destId="{B1D8F778-584A-44D2-8D2A-7534F8A54E79}" srcOrd="0" destOrd="0" presId="urn:microsoft.com/office/officeart/2018/5/layout/CenteredIconLabelDescriptionList"/>
    <dgm:cxn modelId="{FCDBA18F-F5FB-4469-9998-E3C53899F34C}" type="presOf" srcId="{6F22906C-8FA5-4EB0-934F-00400D15A154}" destId="{FB00534B-5A65-4EFC-9621-F310BCE25D98}" srcOrd="0" destOrd="0" presId="urn:microsoft.com/office/officeart/2018/5/layout/CenteredIconLabelDescriptionList"/>
    <dgm:cxn modelId="{5E6E3E9F-ED19-44B0-8F77-F4F7A0165C50}" type="presOf" srcId="{A89D8B7B-3866-450E-BE9C-F7D6C37E4424}" destId="{B8A1C0AA-920A-4803-9AE4-89EFFC1588BE}" srcOrd="0" destOrd="0" presId="urn:microsoft.com/office/officeart/2018/5/layout/CenteredIconLabelDescriptionList"/>
    <dgm:cxn modelId="{BC4E4FAD-70F3-4D46-8524-6FF0421E23F7}" srcId="{9EE85AAD-213D-48D2-844D-565F6C874599}" destId="{055EEFD4-F6F3-487C-BEB3-79C98229BBA0}" srcOrd="0" destOrd="0" parTransId="{2160E6AF-EF0B-4CDB-9B70-2FFB6EA24F30}" sibTransId="{BCBC553C-0BC3-4E17-A871-115D3EDB2729}"/>
    <dgm:cxn modelId="{4152E1AE-7204-4834-8017-8836C12CF833}" srcId="{F8EE3679-0E1D-48D4-AE2A-32B1DBB9C676}" destId="{E7DE0E39-1949-4B8B-90FE-52C9EF2E4086}" srcOrd="0" destOrd="0" parTransId="{625591AD-872B-4471-AA85-51917850FC5A}" sibTransId="{6B155399-C299-49A0-B74A-CAE16DE72772}"/>
    <dgm:cxn modelId="{B868EEB0-0871-4D4A-8802-EE62BE594CB0}" srcId="{9EE85AAD-213D-48D2-844D-565F6C874599}" destId="{6F22906C-8FA5-4EB0-934F-00400D15A154}" srcOrd="2" destOrd="0" parTransId="{04AD1380-5D2C-4B83-A11D-6193493534CA}" sibTransId="{55C7B915-A5C8-4E53-8D51-0A35DB245CFA}"/>
    <dgm:cxn modelId="{E32777B1-830C-4287-97DB-CC43449F9E30}" srcId="{6F22906C-8FA5-4EB0-934F-00400D15A154}" destId="{A89D8B7B-3866-450E-BE9C-F7D6C37E4424}" srcOrd="0" destOrd="0" parTransId="{C025B940-FFFB-4026-A518-85DC2008A4A3}" sibTransId="{7D8C032D-7280-4F9F-9573-B8EE00C863FC}"/>
    <dgm:cxn modelId="{344C0CBD-D7F1-4008-96FB-EE0078B33DF6}" type="presOf" srcId="{9EE85AAD-213D-48D2-844D-565F6C874599}" destId="{78F8CE0B-C08B-4A7C-8A74-1AAE98D82AC4}" srcOrd="0" destOrd="0" presId="urn:microsoft.com/office/officeart/2018/5/layout/CenteredIconLabelDescriptionList"/>
    <dgm:cxn modelId="{E26A0FD6-0FCA-42EF-8809-825EEC39F538}" type="presOf" srcId="{E74685D0-632D-48CD-9E53-B7C120669B13}" destId="{FB449DC9-B64D-4DDF-979A-B5CEF04C5D43}" srcOrd="0" destOrd="0" presId="urn:microsoft.com/office/officeart/2018/5/layout/CenteredIconLabelDescriptionList"/>
    <dgm:cxn modelId="{178C5CED-C233-4288-A19D-E03564CDEC05}" type="presOf" srcId="{E7DE0E39-1949-4B8B-90FE-52C9EF2E4086}" destId="{12B60148-9DC8-4AAB-A249-12D7864A67EA}" srcOrd="0" destOrd="0" presId="urn:microsoft.com/office/officeart/2018/5/layout/CenteredIconLabelDescriptionList"/>
    <dgm:cxn modelId="{A4EFACF8-85B5-40AA-8864-4415B18F4E51}" srcId="{9EE85AAD-213D-48D2-844D-565F6C874599}" destId="{F8EE3679-0E1D-48D4-AE2A-32B1DBB9C676}" srcOrd="1" destOrd="0" parTransId="{F5A9BFA1-EB70-462A-BA78-6730A72A8D56}" sibTransId="{61FEF95D-2077-406A-AC45-78682C58651E}"/>
    <dgm:cxn modelId="{08B25E2D-EACB-4CC3-84A5-B2AA26E37758}" type="presParOf" srcId="{78F8CE0B-C08B-4A7C-8A74-1AAE98D82AC4}" destId="{20BE54EB-B1C1-49AF-8A80-D7AF66DB8A60}" srcOrd="0" destOrd="0" presId="urn:microsoft.com/office/officeart/2018/5/layout/CenteredIconLabelDescriptionList"/>
    <dgm:cxn modelId="{C95A9B02-93BD-4632-AD37-97ECCE874FCE}" type="presParOf" srcId="{20BE54EB-B1C1-49AF-8A80-D7AF66DB8A60}" destId="{EF7AFD1C-39DF-4585-BA23-83AAFAAACCA5}" srcOrd="0" destOrd="0" presId="urn:microsoft.com/office/officeart/2018/5/layout/CenteredIconLabelDescriptionList"/>
    <dgm:cxn modelId="{E5BD6129-7236-46F4-9728-2DD78F15060E}" type="presParOf" srcId="{20BE54EB-B1C1-49AF-8A80-D7AF66DB8A60}" destId="{52E1F9EE-E6AD-41D6-BA5C-2963F27FB9AD}" srcOrd="1" destOrd="0" presId="urn:microsoft.com/office/officeart/2018/5/layout/CenteredIconLabelDescriptionList"/>
    <dgm:cxn modelId="{5544A05B-0081-442B-842C-3DEA2CEACA03}" type="presParOf" srcId="{20BE54EB-B1C1-49AF-8A80-D7AF66DB8A60}" destId="{3E620A0E-5839-4876-9F8F-15296FA7708F}" srcOrd="2" destOrd="0" presId="urn:microsoft.com/office/officeart/2018/5/layout/CenteredIconLabelDescriptionList"/>
    <dgm:cxn modelId="{84CAFFFD-457B-4005-AC23-F3D1C5FB6CD4}" type="presParOf" srcId="{20BE54EB-B1C1-49AF-8A80-D7AF66DB8A60}" destId="{EA23690E-BBCC-4309-8336-1B0044E8CAAD}" srcOrd="3" destOrd="0" presId="urn:microsoft.com/office/officeart/2018/5/layout/CenteredIconLabelDescriptionList"/>
    <dgm:cxn modelId="{614E5CBD-CEE0-4435-8829-7E329C4DA596}" type="presParOf" srcId="{20BE54EB-B1C1-49AF-8A80-D7AF66DB8A60}" destId="{FB449DC9-B64D-4DDF-979A-B5CEF04C5D43}" srcOrd="4" destOrd="0" presId="urn:microsoft.com/office/officeart/2018/5/layout/CenteredIconLabelDescriptionList"/>
    <dgm:cxn modelId="{91633D17-7CEB-4C3D-8CDC-80E90345C4F2}" type="presParOf" srcId="{78F8CE0B-C08B-4A7C-8A74-1AAE98D82AC4}" destId="{0DD5B857-BEF8-490F-A44A-0059FA4ECB46}" srcOrd="1" destOrd="0" presId="urn:microsoft.com/office/officeart/2018/5/layout/CenteredIconLabelDescriptionList"/>
    <dgm:cxn modelId="{C23C26D2-3781-47E8-A571-2F51B59A0543}" type="presParOf" srcId="{78F8CE0B-C08B-4A7C-8A74-1AAE98D82AC4}" destId="{AC1AF2D1-A4D7-4315-9577-34EDEE7A4344}" srcOrd="2" destOrd="0" presId="urn:microsoft.com/office/officeart/2018/5/layout/CenteredIconLabelDescriptionList"/>
    <dgm:cxn modelId="{F1751096-EF63-4724-AA6B-13C9B13B7149}" type="presParOf" srcId="{AC1AF2D1-A4D7-4315-9577-34EDEE7A4344}" destId="{FE9B2670-BD67-464F-9B0F-A93EEEF6A88E}" srcOrd="0" destOrd="0" presId="urn:microsoft.com/office/officeart/2018/5/layout/CenteredIconLabelDescriptionList"/>
    <dgm:cxn modelId="{99B60102-F8D7-4DB5-9940-1E31928BD7F2}" type="presParOf" srcId="{AC1AF2D1-A4D7-4315-9577-34EDEE7A4344}" destId="{B0582EC2-0D1B-4DDA-8928-2A15165637DF}" srcOrd="1" destOrd="0" presId="urn:microsoft.com/office/officeart/2018/5/layout/CenteredIconLabelDescriptionList"/>
    <dgm:cxn modelId="{C02643F1-F56E-4C32-A08E-28CFC1D87F4E}" type="presParOf" srcId="{AC1AF2D1-A4D7-4315-9577-34EDEE7A4344}" destId="{B1D8F778-584A-44D2-8D2A-7534F8A54E79}" srcOrd="2" destOrd="0" presId="urn:microsoft.com/office/officeart/2018/5/layout/CenteredIconLabelDescriptionList"/>
    <dgm:cxn modelId="{BAB76DD7-4539-420F-99A7-1A711E302A1B}" type="presParOf" srcId="{AC1AF2D1-A4D7-4315-9577-34EDEE7A4344}" destId="{0D2C9E9F-70AE-41E2-A8F4-DB06DF2BC620}" srcOrd="3" destOrd="0" presId="urn:microsoft.com/office/officeart/2018/5/layout/CenteredIconLabelDescriptionList"/>
    <dgm:cxn modelId="{4D7E91A1-F6BC-41C4-9876-96E783CD982B}" type="presParOf" srcId="{AC1AF2D1-A4D7-4315-9577-34EDEE7A4344}" destId="{12B60148-9DC8-4AAB-A249-12D7864A67EA}" srcOrd="4" destOrd="0" presId="urn:microsoft.com/office/officeart/2018/5/layout/CenteredIconLabelDescriptionList"/>
    <dgm:cxn modelId="{49E54CF0-0D01-4DFD-907E-F9D1AD2B732E}" type="presParOf" srcId="{78F8CE0B-C08B-4A7C-8A74-1AAE98D82AC4}" destId="{90E07261-1B87-4FC8-9352-2916A3AA2FF6}" srcOrd="3" destOrd="0" presId="urn:microsoft.com/office/officeart/2018/5/layout/CenteredIconLabelDescriptionList"/>
    <dgm:cxn modelId="{4D3EE055-8E3C-486F-B5CD-D33642A341B0}" type="presParOf" srcId="{78F8CE0B-C08B-4A7C-8A74-1AAE98D82AC4}" destId="{3CCFD5EE-AD12-424B-B210-06AE00419F96}" srcOrd="4" destOrd="0" presId="urn:microsoft.com/office/officeart/2018/5/layout/CenteredIconLabelDescriptionList"/>
    <dgm:cxn modelId="{415C23D3-468C-4B1B-92EF-87D68AEC691F}" type="presParOf" srcId="{3CCFD5EE-AD12-424B-B210-06AE00419F96}" destId="{1E1870AD-F146-4B6E-908D-4C03E480248A}" srcOrd="0" destOrd="0" presId="urn:microsoft.com/office/officeart/2018/5/layout/CenteredIconLabelDescriptionList"/>
    <dgm:cxn modelId="{2A6E5121-6A36-4EFA-AD07-D7E0CFA5A935}" type="presParOf" srcId="{3CCFD5EE-AD12-424B-B210-06AE00419F96}" destId="{25DFBF30-CF56-47D8-B471-A730590F17DC}" srcOrd="1" destOrd="0" presId="urn:microsoft.com/office/officeart/2018/5/layout/CenteredIconLabelDescriptionList"/>
    <dgm:cxn modelId="{6A086976-661A-4C7F-BF77-599B69E0C551}" type="presParOf" srcId="{3CCFD5EE-AD12-424B-B210-06AE00419F96}" destId="{FB00534B-5A65-4EFC-9621-F310BCE25D98}" srcOrd="2" destOrd="0" presId="urn:microsoft.com/office/officeart/2018/5/layout/CenteredIconLabelDescriptionList"/>
    <dgm:cxn modelId="{D15E3F66-07E7-46CE-BBCA-9090B0371378}" type="presParOf" srcId="{3CCFD5EE-AD12-424B-B210-06AE00419F96}" destId="{C7109BE4-391B-4218-96DB-33254D741D61}" srcOrd="3" destOrd="0" presId="urn:microsoft.com/office/officeart/2018/5/layout/CenteredIconLabelDescriptionList"/>
    <dgm:cxn modelId="{A877787C-E0AB-4E14-B7A7-C9907681BC4F}" type="presParOf" srcId="{3CCFD5EE-AD12-424B-B210-06AE00419F96}" destId="{B8A1C0AA-920A-4803-9AE4-89EFFC1588BE}" srcOrd="4" destOrd="0" presId="urn:microsoft.com/office/officeart/2018/5/layout/CenteredIconLabelDescription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EF8FEBA-C25F-4FB0-ADAF-7AC885E1525D}"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6AA8C5FE-EA09-446E-9B9C-8A49277F7BCD}">
      <dgm:prSet/>
      <dgm:spPr/>
      <dgm:t>
        <a:bodyPr/>
        <a:lstStyle/>
        <a:p>
          <a:r>
            <a:rPr lang="en-US" dirty="0">
              <a:latin typeface="Calibri" panose="020F0502020204030204" pitchFamily="34" charset="0"/>
              <a:ea typeface="Calibri" panose="020F0502020204030204" pitchFamily="34" charset="0"/>
              <a:cs typeface="Calibri" panose="020F0502020204030204" pitchFamily="34" charset="0"/>
            </a:rPr>
            <a:t>Leveraging machine learning to predict future crime rates via historical data analysis</a:t>
          </a:r>
          <a:r>
            <a:rPr lang="en-US" dirty="0"/>
            <a:t>.</a:t>
          </a:r>
        </a:p>
      </dgm:t>
    </dgm:pt>
    <dgm:pt modelId="{41A7DF1F-87CF-4DBD-B84E-E19E0C30761F}" type="parTrans" cxnId="{48F2259A-C8A3-45D9-974D-CDA76A5DDB63}">
      <dgm:prSet/>
      <dgm:spPr/>
      <dgm:t>
        <a:bodyPr/>
        <a:lstStyle/>
        <a:p>
          <a:endParaRPr lang="en-US"/>
        </a:p>
      </dgm:t>
    </dgm:pt>
    <dgm:pt modelId="{8328E6FF-5CC9-42A5-8BB8-8167BA6D149A}" type="sibTrans" cxnId="{48F2259A-C8A3-45D9-974D-CDA76A5DDB63}">
      <dgm:prSet/>
      <dgm:spPr/>
      <dgm:t>
        <a:bodyPr/>
        <a:lstStyle/>
        <a:p>
          <a:endParaRPr lang="en-US"/>
        </a:p>
      </dgm:t>
    </dgm:pt>
    <dgm:pt modelId="{8DD2D5D9-2149-4F1F-91A9-F71E5E363A19}">
      <dgm:prSet/>
      <dgm:spPr/>
      <dgm:t>
        <a:bodyPr/>
        <a:lstStyle/>
        <a:p>
          <a:r>
            <a:rPr lang="en-US" dirty="0">
              <a:latin typeface="Calibri" panose="020F0502020204030204" pitchFamily="34" charset="0"/>
              <a:ea typeface="Calibri" panose="020F0502020204030204" pitchFamily="34" charset="0"/>
              <a:cs typeface="Calibri" panose="020F0502020204030204" pitchFamily="34" charset="0"/>
            </a:rPr>
            <a:t>Process involves algorithm selection, data division into training/testing sets, model training, and performance evaluation.</a:t>
          </a:r>
        </a:p>
      </dgm:t>
    </dgm:pt>
    <dgm:pt modelId="{FA68B5D0-4D26-4671-A162-758CC9862B2B}" type="parTrans" cxnId="{A8498EDC-499E-4F45-9BA9-284F7FEA4C6B}">
      <dgm:prSet/>
      <dgm:spPr/>
      <dgm:t>
        <a:bodyPr/>
        <a:lstStyle/>
        <a:p>
          <a:endParaRPr lang="en-US"/>
        </a:p>
      </dgm:t>
    </dgm:pt>
    <dgm:pt modelId="{20500841-33B5-441C-BFF0-628910ED28FF}" type="sibTrans" cxnId="{A8498EDC-499E-4F45-9BA9-284F7FEA4C6B}">
      <dgm:prSet/>
      <dgm:spPr/>
      <dgm:t>
        <a:bodyPr/>
        <a:lstStyle/>
        <a:p>
          <a:endParaRPr lang="en-US"/>
        </a:p>
      </dgm:t>
    </dgm:pt>
    <dgm:pt modelId="{AEF833CD-22B1-461E-BBE0-28A07B028998}">
      <dgm:prSet/>
      <dgm:spPr/>
      <dgm:t>
        <a:bodyPr/>
        <a:lstStyle/>
        <a:p>
          <a:r>
            <a:rPr lang="en-US" dirty="0">
              <a:latin typeface="Calibri" panose="020F0502020204030204" pitchFamily="34" charset="0"/>
              <a:ea typeface="Calibri" panose="020F0502020204030204" pitchFamily="34" charset="0"/>
              <a:cs typeface="Calibri" panose="020F0502020204030204" pitchFamily="34" charset="0"/>
            </a:rPr>
            <a:t>Models include Random Forest Classifier, Logistic Regression, Neural Networks, Time Series, and utilized Lazy Predict method.</a:t>
          </a:r>
        </a:p>
      </dgm:t>
    </dgm:pt>
    <dgm:pt modelId="{BCDE0E8D-DA39-4655-B929-E034CE0C876C}" type="parTrans" cxnId="{4602DD9F-1003-4226-9CD4-DE84F086BAFA}">
      <dgm:prSet/>
      <dgm:spPr/>
      <dgm:t>
        <a:bodyPr/>
        <a:lstStyle/>
        <a:p>
          <a:endParaRPr lang="en-US"/>
        </a:p>
      </dgm:t>
    </dgm:pt>
    <dgm:pt modelId="{C2789028-F4FD-4B41-944D-230736E35A49}" type="sibTrans" cxnId="{4602DD9F-1003-4226-9CD4-DE84F086BAFA}">
      <dgm:prSet/>
      <dgm:spPr/>
      <dgm:t>
        <a:bodyPr/>
        <a:lstStyle/>
        <a:p>
          <a:endParaRPr lang="en-US"/>
        </a:p>
      </dgm:t>
    </dgm:pt>
    <dgm:pt modelId="{CD55C56F-6086-4B9E-B393-FAE020E936E3}">
      <dgm:prSet/>
      <dgm:spPr/>
      <dgm:t>
        <a:bodyPr/>
        <a:lstStyle/>
        <a:p>
          <a:r>
            <a:rPr lang="en-US" dirty="0">
              <a:latin typeface="Calibri" panose="020F0502020204030204" pitchFamily="34" charset="0"/>
              <a:ea typeface="Calibri" panose="020F0502020204030204" pitchFamily="34" charset="0"/>
              <a:cs typeface="Calibri" panose="020F0502020204030204" pitchFamily="34" charset="0"/>
            </a:rPr>
            <a:t>Comparison based on accuracy, interpretability, and computational efficiency</a:t>
          </a:r>
          <a:r>
            <a:rPr lang="en-US" dirty="0"/>
            <a:t>.</a:t>
          </a:r>
        </a:p>
      </dgm:t>
    </dgm:pt>
    <dgm:pt modelId="{030C6087-0622-413D-90FC-4F1E90CAC22A}" type="parTrans" cxnId="{61E66CDD-51AD-4C98-874A-8EC115451502}">
      <dgm:prSet/>
      <dgm:spPr/>
      <dgm:t>
        <a:bodyPr/>
        <a:lstStyle/>
        <a:p>
          <a:endParaRPr lang="en-US"/>
        </a:p>
      </dgm:t>
    </dgm:pt>
    <dgm:pt modelId="{A781FA72-174D-47DF-AB1B-1CE08BA33C4B}" type="sibTrans" cxnId="{61E66CDD-51AD-4C98-874A-8EC115451502}">
      <dgm:prSet/>
      <dgm:spPr/>
      <dgm:t>
        <a:bodyPr/>
        <a:lstStyle/>
        <a:p>
          <a:endParaRPr lang="en-US"/>
        </a:p>
      </dgm:t>
    </dgm:pt>
    <dgm:pt modelId="{66CA9EE7-B40B-46C2-B6AD-32F8304A61E4}">
      <dgm:prSet/>
      <dgm:spPr/>
      <dgm:t>
        <a:bodyPr/>
        <a:lstStyle/>
        <a:p>
          <a:r>
            <a:rPr lang="en-US" dirty="0">
              <a:latin typeface="Calibri" panose="020F0502020204030204" pitchFamily="34" charset="0"/>
              <a:ea typeface="Calibri" panose="020F0502020204030204" pitchFamily="34" charset="0"/>
              <a:cs typeface="Calibri" panose="020F0502020204030204" pitchFamily="34" charset="0"/>
            </a:rPr>
            <a:t>Refining models to improve accuracy and robustness</a:t>
          </a:r>
          <a:r>
            <a:rPr lang="en-US" dirty="0"/>
            <a:t>.</a:t>
          </a:r>
        </a:p>
      </dgm:t>
    </dgm:pt>
    <dgm:pt modelId="{87437333-F4AC-4020-963C-E1E26A2697B9}" type="parTrans" cxnId="{9A5F053C-10CB-4DE7-8BC8-8206092CFE52}">
      <dgm:prSet/>
      <dgm:spPr/>
      <dgm:t>
        <a:bodyPr/>
        <a:lstStyle/>
        <a:p>
          <a:endParaRPr lang="en-US"/>
        </a:p>
      </dgm:t>
    </dgm:pt>
    <dgm:pt modelId="{BA6A7F2F-2012-46EC-AFC4-475DF7106472}" type="sibTrans" cxnId="{9A5F053C-10CB-4DE7-8BC8-8206092CFE52}">
      <dgm:prSet/>
      <dgm:spPr/>
      <dgm:t>
        <a:bodyPr/>
        <a:lstStyle/>
        <a:p>
          <a:endParaRPr lang="en-US"/>
        </a:p>
      </dgm:t>
    </dgm:pt>
    <dgm:pt modelId="{18F8C880-A8B8-48AB-AC35-167B706124CD}">
      <dgm:prSet/>
      <dgm:spPr/>
      <dgm:t>
        <a:bodyPr/>
        <a:lstStyle/>
        <a:p>
          <a:r>
            <a:rPr lang="en-US" dirty="0">
              <a:latin typeface="Calibri" panose="020F0502020204030204" pitchFamily="34" charset="0"/>
              <a:ea typeface="Calibri" panose="020F0502020204030204" pitchFamily="34" charset="0"/>
              <a:cs typeface="Calibri" panose="020F0502020204030204" pitchFamily="34" charset="0"/>
            </a:rPr>
            <a:t>Aim to identify the most effective model for deployment.</a:t>
          </a:r>
        </a:p>
      </dgm:t>
    </dgm:pt>
    <dgm:pt modelId="{8BB56EC9-EC4D-49E7-A4C8-C3D756B8B6CC}" type="parTrans" cxnId="{5E3DD924-1B86-4E1C-AE0B-530FDAB73161}">
      <dgm:prSet/>
      <dgm:spPr/>
      <dgm:t>
        <a:bodyPr/>
        <a:lstStyle/>
        <a:p>
          <a:endParaRPr lang="en-US"/>
        </a:p>
      </dgm:t>
    </dgm:pt>
    <dgm:pt modelId="{722AD856-9ECB-40BC-ACCF-1E1F5904F9EF}" type="sibTrans" cxnId="{5E3DD924-1B86-4E1C-AE0B-530FDAB73161}">
      <dgm:prSet/>
      <dgm:spPr/>
      <dgm:t>
        <a:bodyPr/>
        <a:lstStyle/>
        <a:p>
          <a:endParaRPr lang="en-US"/>
        </a:p>
      </dgm:t>
    </dgm:pt>
    <dgm:pt modelId="{0B90A1EC-B669-4618-B06A-478386CA91E3}">
      <dgm:prSet/>
      <dgm:spPr/>
      <dgm:t>
        <a:bodyPr/>
        <a:lstStyle/>
        <a:p>
          <a:r>
            <a:rPr lang="en-US" dirty="0">
              <a:latin typeface="Calibri" panose="020F0502020204030204" pitchFamily="34" charset="0"/>
              <a:ea typeface="Calibri" panose="020F0502020204030204" pitchFamily="34" charset="0"/>
              <a:cs typeface="Calibri" panose="020F0502020204030204" pitchFamily="34" charset="0"/>
            </a:rPr>
            <a:t>Iterative refinement and evaluation to inform proactive crime prevention measures.</a:t>
          </a:r>
        </a:p>
      </dgm:t>
    </dgm:pt>
    <dgm:pt modelId="{01C6B72B-A845-4594-B4EF-7C3D4B3A6F6A}" type="parTrans" cxnId="{5429434A-60BA-4588-A1D5-79F42842A78B}">
      <dgm:prSet/>
      <dgm:spPr/>
      <dgm:t>
        <a:bodyPr/>
        <a:lstStyle/>
        <a:p>
          <a:endParaRPr lang="en-US"/>
        </a:p>
      </dgm:t>
    </dgm:pt>
    <dgm:pt modelId="{4DA1F5C0-A400-46D3-914C-FE2E2978151A}" type="sibTrans" cxnId="{5429434A-60BA-4588-A1D5-79F42842A78B}">
      <dgm:prSet/>
      <dgm:spPr/>
      <dgm:t>
        <a:bodyPr/>
        <a:lstStyle/>
        <a:p>
          <a:endParaRPr lang="en-US"/>
        </a:p>
      </dgm:t>
    </dgm:pt>
    <dgm:pt modelId="{CB5C57DD-C5FF-412C-9EAD-CA4611953A0A}" type="pres">
      <dgm:prSet presAssocID="{DEF8FEBA-C25F-4FB0-ADAF-7AC885E1525D}" presName="root" presStyleCnt="0">
        <dgm:presLayoutVars>
          <dgm:dir/>
          <dgm:resizeHandles val="exact"/>
        </dgm:presLayoutVars>
      </dgm:prSet>
      <dgm:spPr/>
    </dgm:pt>
    <dgm:pt modelId="{C48D2B6B-575F-490A-A59A-560CBD35AA8E}" type="pres">
      <dgm:prSet presAssocID="{6AA8C5FE-EA09-446E-9B9C-8A49277F7BCD}" presName="compNode" presStyleCnt="0"/>
      <dgm:spPr/>
    </dgm:pt>
    <dgm:pt modelId="{05CA0831-C91C-4ECC-854F-C3EC3C18B442}" type="pres">
      <dgm:prSet presAssocID="{6AA8C5FE-EA09-446E-9B9C-8A49277F7BCD}" presName="bgRect" presStyleLbl="bgShp" presStyleIdx="0" presStyleCnt="7"/>
      <dgm:spPr/>
    </dgm:pt>
    <dgm:pt modelId="{1D65EB2A-9482-490F-A855-C4538EB64B10}" type="pres">
      <dgm:prSet presAssocID="{6AA8C5FE-EA09-446E-9B9C-8A49277F7BCD}"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A61E983B-1789-4432-96E3-958600377FDB}" type="pres">
      <dgm:prSet presAssocID="{6AA8C5FE-EA09-446E-9B9C-8A49277F7BCD}" presName="spaceRect" presStyleCnt="0"/>
      <dgm:spPr/>
    </dgm:pt>
    <dgm:pt modelId="{B20A2CFE-14B5-45A9-A6EC-123466D67BC9}" type="pres">
      <dgm:prSet presAssocID="{6AA8C5FE-EA09-446E-9B9C-8A49277F7BCD}" presName="parTx" presStyleLbl="revTx" presStyleIdx="0" presStyleCnt="7">
        <dgm:presLayoutVars>
          <dgm:chMax val="0"/>
          <dgm:chPref val="0"/>
        </dgm:presLayoutVars>
      </dgm:prSet>
      <dgm:spPr/>
    </dgm:pt>
    <dgm:pt modelId="{2CCCB697-2F16-4DFD-A357-8D27AC049D58}" type="pres">
      <dgm:prSet presAssocID="{8328E6FF-5CC9-42A5-8BB8-8167BA6D149A}" presName="sibTrans" presStyleCnt="0"/>
      <dgm:spPr/>
    </dgm:pt>
    <dgm:pt modelId="{75A56FC7-EDC1-4AD7-8188-CA36BA807009}" type="pres">
      <dgm:prSet presAssocID="{8DD2D5D9-2149-4F1F-91A9-F71E5E363A19}" presName="compNode" presStyleCnt="0"/>
      <dgm:spPr/>
    </dgm:pt>
    <dgm:pt modelId="{8A77E8AE-1F72-4063-BE60-D3CCF1199355}" type="pres">
      <dgm:prSet presAssocID="{8DD2D5D9-2149-4F1F-91A9-F71E5E363A19}" presName="bgRect" presStyleLbl="bgShp" presStyleIdx="1" presStyleCnt="7"/>
      <dgm:spPr/>
    </dgm:pt>
    <dgm:pt modelId="{264B59AD-3493-455A-BF84-B0316D4251C5}" type="pres">
      <dgm:prSet presAssocID="{8DD2D5D9-2149-4F1F-91A9-F71E5E363A19}"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2AE8FF03-E7A5-4399-BE9F-DB422298CDC3}" type="pres">
      <dgm:prSet presAssocID="{8DD2D5D9-2149-4F1F-91A9-F71E5E363A19}" presName="spaceRect" presStyleCnt="0"/>
      <dgm:spPr/>
    </dgm:pt>
    <dgm:pt modelId="{A6627910-34DA-48A5-8A5C-D5DFF7861282}" type="pres">
      <dgm:prSet presAssocID="{8DD2D5D9-2149-4F1F-91A9-F71E5E363A19}" presName="parTx" presStyleLbl="revTx" presStyleIdx="1" presStyleCnt="7">
        <dgm:presLayoutVars>
          <dgm:chMax val="0"/>
          <dgm:chPref val="0"/>
        </dgm:presLayoutVars>
      </dgm:prSet>
      <dgm:spPr/>
    </dgm:pt>
    <dgm:pt modelId="{CE9B8E23-3CDB-420D-B259-3CB86A72CF44}" type="pres">
      <dgm:prSet presAssocID="{20500841-33B5-441C-BFF0-628910ED28FF}" presName="sibTrans" presStyleCnt="0"/>
      <dgm:spPr/>
    </dgm:pt>
    <dgm:pt modelId="{96A4E3E3-0334-44B4-BF95-21304F68B5A1}" type="pres">
      <dgm:prSet presAssocID="{AEF833CD-22B1-461E-BBE0-28A07B028998}" presName="compNode" presStyleCnt="0"/>
      <dgm:spPr/>
    </dgm:pt>
    <dgm:pt modelId="{D80DD43E-92AF-4D62-9B97-D8C281B6B096}" type="pres">
      <dgm:prSet presAssocID="{AEF833CD-22B1-461E-BBE0-28A07B028998}" presName="bgRect" presStyleLbl="bgShp" presStyleIdx="2" presStyleCnt="7"/>
      <dgm:spPr/>
    </dgm:pt>
    <dgm:pt modelId="{91EC4873-AFAF-4107-BEE0-F8F20F7BE10D}" type="pres">
      <dgm:prSet presAssocID="{AEF833CD-22B1-461E-BBE0-28A07B028998}"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eciduous tree"/>
        </a:ext>
      </dgm:extLst>
    </dgm:pt>
    <dgm:pt modelId="{F2A41DE8-D4E7-438F-9CBC-DE8149BD0627}" type="pres">
      <dgm:prSet presAssocID="{AEF833CD-22B1-461E-BBE0-28A07B028998}" presName="spaceRect" presStyleCnt="0"/>
      <dgm:spPr/>
    </dgm:pt>
    <dgm:pt modelId="{943284E4-4820-43CB-9822-36A90D06C0F7}" type="pres">
      <dgm:prSet presAssocID="{AEF833CD-22B1-461E-BBE0-28A07B028998}" presName="parTx" presStyleLbl="revTx" presStyleIdx="2" presStyleCnt="7">
        <dgm:presLayoutVars>
          <dgm:chMax val="0"/>
          <dgm:chPref val="0"/>
        </dgm:presLayoutVars>
      </dgm:prSet>
      <dgm:spPr/>
    </dgm:pt>
    <dgm:pt modelId="{FBC73595-EEFB-4AB2-8D27-19FD792A863D}" type="pres">
      <dgm:prSet presAssocID="{C2789028-F4FD-4B41-944D-230736E35A49}" presName="sibTrans" presStyleCnt="0"/>
      <dgm:spPr/>
    </dgm:pt>
    <dgm:pt modelId="{73356186-34F5-4755-A567-F9C78F61D091}" type="pres">
      <dgm:prSet presAssocID="{CD55C56F-6086-4B9E-B393-FAE020E936E3}" presName="compNode" presStyleCnt="0"/>
      <dgm:spPr/>
    </dgm:pt>
    <dgm:pt modelId="{BD2C6947-2ADD-4A8C-9C0E-170F94B2C3F6}" type="pres">
      <dgm:prSet presAssocID="{CD55C56F-6086-4B9E-B393-FAE020E936E3}" presName="bgRect" presStyleLbl="bgShp" presStyleIdx="3" presStyleCnt="7"/>
      <dgm:spPr/>
    </dgm:pt>
    <dgm:pt modelId="{430FD023-581D-477F-ABD9-DE1853113EEF}" type="pres">
      <dgm:prSet presAssocID="{CD55C56F-6086-4B9E-B393-FAE020E936E3}"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r"/>
        </a:ext>
      </dgm:extLst>
    </dgm:pt>
    <dgm:pt modelId="{A9113CBC-1016-4F9B-A5D9-20DC20146ADB}" type="pres">
      <dgm:prSet presAssocID="{CD55C56F-6086-4B9E-B393-FAE020E936E3}" presName="spaceRect" presStyleCnt="0"/>
      <dgm:spPr/>
    </dgm:pt>
    <dgm:pt modelId="{C250C57D-1D93-4D67-8EF1-CAFC86D676CF}" type="pres">
      <dgm:prSet presAssocID="{CD55C56F-6086-4B9E-B393-FAE020E936E3}" presName="parTx" presStyleLbl="revTx" presStyleIdx="3" presStyleCnt="7">
        <dgm:presLayoutVars>
          <dgm:chMax val="0"/>
          <dgm:chPref val="0"/>
        </dgm:presLayoutVars>
      </dgm:prSet>
      <dgm:spPr/>
    </dgm:pt>
    <dgm:pt modelId="{2200B031-CF84-47C9-ABE1-5AE463BCAA2A}" type="pres">
      <dgm:prSet presAssocID="{A781FA72-174D-47DF-AB1B-1CE08BA33C4B}" presName="sibTrans" presStyleCnt="0"/>
      <dgm:spPr/>
    </dgm:pt>
    <dgm:pt modelId="{5F1A94FC-E133-4445-9870-31588109F079}" type="pres">
      <dgm:prSet presAssocID="{66CA9EE7-B40B-46C2-B6AD-32F8304A61E4}" presName="compNode" presStyleCnt="0"/>
      <dgm:spPr/>
    </dgm:pt>
    <dgm:pt modelId="{6C595402-869F-4C12-81CD-4A3125DE84D7}" type="pres">
      <dgm:prSet presAssocID="{66CA9EE7-B40B-46C2-B6AD-32F8304A61E4}" presName="bgRect" presStyleLbl="bgShp" presStyleIdx="4" presStyleCnt="7"/>
      <dgm:spPr/>
    </dgm:pt>
    <dgm:pt modelId="{FC0814B1-1351-419E-9E73-E7241ACCC7C3}" type="pres">
      <dgm:prSet presAssocID="{66CA9EE7-B40B-46C2-B6AD-32F8304A61E4}"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ullseye"/>
        </a:ext>
      </dgm:extLst>
    </dgm:pt>
    <dgm:pt modelId="{2627B696-7685-4AD9-B8D4-B107F8962D64}" type="pres">
      <dgm:prSet presAssocID="{66CA9EE7-B40B-46C2-B6AD-32F8304A61E4}" presName="spaceRect" presStyleCnt="0"/>
      <dgm:spPr/>
    </dgm:pt>
    <dgm:pt modelId="{B5997EDC-F1AA-4C2A-A0BD-8136D09315F6}" type="pres">
      <dgm:prSet presAssocID="{66CA9EE7-B40B-46C2-B6AD-32F8304A61E4}" presName="parTx" presStyleLbl="revTx" presStyleIdx="4" presStyleCnt="7">
        <dgm:presLayoutVars>
          <dgm:chMax val="0"/>
          <dgm:chPref val="0"/>
        </dgm:presLayoutVars>
      </dgm:prSet>
      <dgm:spPr/>
    </dgm:pt>
    <dgm:pt modelId="{4D217722-6C30-4B4E-B5A8-2D92474453D5}" type="pres">
      <dgm:prSet presAssocID="{BA6A7F2F-2012-46EC-AFC4-475DF7106472}" presName="sibTrans" presStyleCnt="0"/>
      <dgm:spPr/>
    </dgm:pt>
    <dgm:pt modelId="{7CFE17A8-7F6E-4CA5-91B0-4BB052E3846A}" type="pres">
      <dgm:prSet presAssocID="{18F8C880-A8B8-48AB-AC35-167B706124CD}" presName="compNode" presStyleCnt="0"/>
      <dgm:spPr/>
    </dgm:pt>
    <dgm:pt modelId="{BE3E71A2-2410-4F5E-854D-06969C895EBF}" type="pres">
      <dgm:prSet presAssocID="{18F8C880-A8B8-48AB-AC35-167B706124CD}" presName="bgRect" presStyleLbl="bgShp" presStyleIdx="5" presStyleCnt="7"/>
      <dgm:spPr/>
    </dgm:pt>
    <dgm:pt modelId="{4C330350-EC1E-46A5-92BF-0C0C1985A0A6}" type="pres">
      <dgm:prSet presAssocID="{18F8C880-A8B8-48AB-AC35-167B706124CD}"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Life ring"/>
        </a:ext>
      </dgm:extLst>
    </dgm:pt>
    <dgm:pt modelId="{EC9B3FB2-DF9B-40D6-A2CA-9242279AAEDF}" type="pres">
      <dgm:prSet presAssocID="{18F8C880-A8B8-48AB-AC35-167B706124CD}" presName="spaceRect" presStyleCnt="0"/>
      <dgm:spPr/>
    </dgm:pt>
    <dgm:pt modelId="{00D1BC24-CDA7-472B-BDC3-46AE49E8FD59}" type="pres">
      <dgm:prSet presAssocID="{18F8C880-A8B8-48AB-AC35-167B706124CD}" presName="parTx" presStyleLbl="revTx" presStyleIdx="5" presStyleCnt="7">
        <dgm:presLayoutVars>
          <dgm:chMax val="0"/>
          <dgm:chPref val="0"/>
        </dgm:presLayoutVars>
      </dgm:prSet>
      <dgm:spPr/>
    </dgm:pt>
    <dgm:pt modelId="{8BC902AA-44E2-4838-B9D9-960FE9B427E5}" type="pres">
      <dgm:prSet presAssocID="{722AD856-9ECB-40BC-ACCF-1E1F5904F9EF}" presName="sibTrans" presStyleCnt="0"/>
      <dgm:spPr/>
    </dgm:pt>
    <dgm:pt modelId="{70E87EEC-0174-4342-9B44-C688C90459C1}" type="pres">
      <dgm:prSet presAssocID="{0B90A1EC-B669-4618-B06A-478386CA91E3}" presName="compNode" presStyleCnt="0"/>
      <dgm:spPr/>
    </dgm:pt>
    <dgm:pt modelId="{50D5B719-89EE-42F9-A02D-AB975CA0B745}" type="pres">
      <dgm:prSet presAssocID="{0B90A1EC-B669-4618-B06A-478386CA91E3}" presName="bgRect" presStyleLbl="bgShp" presStyleIdx="6" presStyleCnt="7"/>
      <dgm:spPr/>
    </dgm:pt>
    <dgm:pt modelId="{C52FDC91-09BD-46F4-80C4-CD0A3DB7B06D}" type="pres">
      <dgm:prSet presAssocID="{0B90A1EC-B669-4618-B06A-478386CA91E3}"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Magnifying glass"/>
        </a:ext>
      </dgm:extLst>
    </dgm:pt>
    <dgm:pt modelId="{1D096AC7-7E91-4B6F-9F0B-833E7D4D8441}" type="pres">
      <dgm:prSet presAssocID="{0B90A1EC-B669-4618-B06A-478386CA91E3}" presName="spaceRect" presStyleCnt="0"/>
      <dgm:spPr/>
    </dgm:pt>
    <dgm:pt modelId="{AAC97F96-B0AD-497A-A4AC-063C220C15D4}" type="pres">
      <dgm:prSet presAssocID="{0B90A1EC-B669-4618-B06A-478386CA91E3}" presName="parTx" presStyleLbl="revTx" presStyleIdx="6" presStyleCnt="7">
        <dgm:presLayoutVars>
          <dgm:chMax val="0"/>
          <dgm:chPref val="0"/>
        </dgm:presLayoutVars>
      </dgm:prSet>
      <dgm:spPr/>
    </dgm:pt>
  </dgm:ptLst>
  <dgm:cxnLst>
    <dgm:cxn modelId="{B258D208-6C14-479B-9E03-A6D83C326725}" type="presOf" srcId="{AEF833CD-22B1-461E-BBE0-28A07B028998}" destId="{943284E4-4820-43CB-9822-36A90D06C0F7}" srcOrd="0" destOrd="0" presId="urn:microsoft.com/office/officeart/2018/2/layout/IconVerticalSolidList"/>
    <dgm:cxn modelId="{2BE97417-8067-4945-BFF0-B90187342FB3}" type="presOf" srcId="{CD55C56F-6086-4B9E-B393-FAE020E936E3}" destId="{C250C57D-1D93-4D67-8EF1-CAFC86D676CF}" srcOrd="0" destOrd="0" presId="urn:microsoft.com/office/officeart/2018/2/layout/IconVerticalSolidList"/>
    <dgm:cxn modelId="{5E3DD924-1B86-4E1C-AE0B-530FDAB73161}" srcId="{DEF8FEBA-C25F-4FB0-ADAF-7AC885E1525D}" destId="{18F8C880-A8B8-48AB-AC35-167B706124CD}" srcOrd="5" destOrd="0" parTransId="{8BB56EC9-EC4D-49E7-A4C8-C3D756B8B6CC}" sibTransId="{722AD856-9ECB-40BC-ACCF-1E1F5904F9EF}"/>
    <dgm:cxn modelId="{9A5F053C-10CB-4DE7-8BC8-8206092CFE52}" srcId="{DEF8FEBA-C25F-4FB0-ADAF-7AC885E1525D}" destId="{66CA9EE7-B40B-46C2-B6AD-32F8304A61E4}" srcOrd="4" destOrd="0" parTransId="{87437333-F4AC-4020-963C-E1E26A2697B9}" sibTransId="{BA6A7F2F-2012-46EC-AFC4-475DF7106472}"/>
    <dgm:cxn modelId="{5429434A-60BA-4588-A1D5-79F42842A78B}" srcId="{DEF8FEBA-C25F-4FB0-ADAF-7AC885E1525D}" destId="{0B90A1EC-B669-4618-B06A-478386CA91E3}" srcOrd="6" destOrd="0" parTransId="{01C6B72B-A845-4594-B4EF-7C3D4B3A6F6A}" sibTransId="{4DA1F5C0-A400-46D3-914C-FE2E2978151A}"/>
    <dgm:cxn modelId="{48F2259A-C8A3-45D9-974D-CDA76A5DDB63}" srcId="{DEF8FEBA-C25F-4FB0-ADAF-7AC885E1525D}" destId="{6AA8C5FE-EA09-446E-9B9C-8A49277F7BCD}" srcOrd="0" destOrd="0" parTransId="{41A7DF1F-87CF-4DBD-B84E-E19E0C30761F}" sibTransId="{8328E6FF-5CC9-42A5-8BB8-8167BA6D149A}"/>
    <dgm:cxn modelId="{11C2989E-D7F8-42D0-9D55-5B70A080C2A9}" type="presOf" srcId="{DEF8FEBA-C25F-4FB0-ADAF-7AC885E1525D}" destId="{CB5C57DD-C5FF-412C-9EAD-CA4611953A0A}" srcOrd="0" destOrd="0" presId="urn:microsoft.com/office/officeart/2018/2/layout/IconVerticalSolidList"/>
    <dgm:cxn modelId="{4602DD9F-1003-4226-9CD4-DE84F086BAFA}" srcId="{DEF8FEBA-C25F-4FB0-ADAF-7AC885E1525D}" destId="{AEF833CD-22B1-461E-BBE0-28A07B028998}" srcOrd="2" destOrd="0" parTransId="{BCDE0E8D-DA39-4655-B929-E034CE0C876C}" sibTransId="{C2789028-F4FD-4B41-944D-230736E35A49}"/>
    <dgm:cxn modelId="{9533D7A3-4E6D-4531-9DBA-142888CD83BD}" type="presOf" srcId="{18F8C880-A8B8-48AB-AC35-167B706124CD}" destId="{00D1BC24-CDA7-472B-BDC3-46AE49E8FD59}" srcOrd="0" destOrd="0" presId="urn:microsoft.com/office/officeart/2018/2/layout/IconVerticalSolidList"/>
    <dgm:cxn modelId="{B8087DC1-22DC-4E6A-B424-7CC7A1A729AC}" type="presOf" srcId="{8DD2D5D9-2149-4F1F-91A9-F71E5E363A19}" destId="{A6627910-34DA-48A5-8A5C-D5DFF7861282}" srcOrd="0" destOrd="0" presId="urn:microsoft.com/office/officeart/2018/2/layout/IconVerticalSolidList"/>
    <dgm:cxn modelId="{A8498EDC-499E-4F45-9BA9-284F7FEA4C6B}" srcId="{DEF8FEBA-C25F-4FB0-ADAF-7AC885E1525D}" destId="{8DD2D5D9-2149-4F1F-91A9-F71E5E363A19}" srcOrd="1" destOrd="0" parTransId="{FA68B5D0-4D26-4671-A162-758CC9862B2B}" sibTransId="{20500841-33B5-441C-BFF0-628910ED28FF}"/>
    <dgm:cxn modelId="{61E66CDD-51AD-4C98-874A-8EC115451502}" srcId="{DEF8FEBA-C25F-4FB0-ADAF-7AC885E1525D}" destId="{CD55C56F-6086-4B9E-B393-FAE020E936E3}" srcOrd="3" destOrd="0" parTransId="{030C6087-0622-413D-90FC-4F1E90CAC22A}" sibTransId="{A781FA72-174D-47DF-AB1B-1CE08BA33C4B}"/>
    <dgm:cxn modelId="{BBCC33E9-92F0-43A7-B38C-0DBF31AACAA3}" type="presOf" srcId="{6AA8C5FE-EA09-446E-9B9C-8A49277F7BCD}" destId="{B20A2CFE-14B5-45A9-A6EC-123466D67BC9}" srcOrd="0" destOrd="0" presId="urn:microsoft.com/office/officeart/2018/2/layout/IconVerticalSolidList"/>
    <dgm:cxn modelId="{474281EB-8A8E-4CDA-8F3F-61CC945A514E}" type="presOf" srcId="{66CA9EE7-B40B-46C2-B6AD-32F8304A61E4}" destId="{B5997EDC-F1AA-4C2A-A0BD-8136D09315F6}" srcOrd="0" destOrd="0" presId="urn:microsoft.com/office/officeart/2018/2/layout/IconVerticalSolidList"/>
    <dgm:cxn modelId="{C8D089F3-9BBE-477E-BAB9-2D3F3F2508D6}" type="presOf" srcId="{0B90A1EC-B669-4618-B06A-478386CA91E3}" destId="{AAC97F96-B0AD-497A-A4AC-063C220C15D4}" srcOrd="0" destOrd="0" presId="urn:microsoft.com/office/officeart/2018/2/layout/IconVerticalSolidList"/>
    <dgm:cxn modelId="{EED8F5C7-BD6A-4C34-804D-3E22D1E78446}" type="presParOf" srcId="{CB5C57DD-C5FF-412C-9EAD-CA4611953A0A}" destId="{C48D2B6B-575F-490A-A59A-560CBD35AA8E}" srcOrd="0" destOrd="0" presId="urn:microsoft.com/office/officeart/2018/2/layout/IconVerticalSolidList"/>
    <dgm:cxn modelId="{4AEC7EA0-6E66-46B5-AE36-EE4D04C84735}" type="presParOf" srcId="{C48D2B6B-575F-490A-A59A-560CBD35AA8E}" destId="{05CA0831-C91C-4ECC-854F-C3EC3C18B442}" srcOrd="0" destOrd="0" presId="urn:microsoft.com/office/officeart/2018/2/layout/IconVerticalSolidList"/>
    <dgm:cxn modelId="{472D08B1-B421-4E0B-A30B-F352613972C0}" type="presParOf" srcId="{C48D2B6B-575F-490A-A59A-560CBD35AA8E}" destId="{1D65EB2A-9482-490F-A855-C4538EB64B10}" srcOrd="1" destOrd="0" presId="urn:microsoft.com/office/officeart/2018/2/layout/IconVerticalSolidList"/>
    <dgm:cxn modelId="{6DCF4B65-6999-4B7F-9714-57F18547F53C}" type="presParOf" srcId="{C48D2B6B-575F-490A-A59A-560CBD35AA8E}" destId="{A61E983B-1789-4432-96E3-958600377FDB}" srcOrd="2" destOrd="0" presId="urn:microsoft.com/office/officeart/2018/2/layout/IconVerticalSolidList"/>
    <dgm:cxn modelId="{16991C86-387A-4B67-89BE-046B48734FF9}" type="presParOf" srcId="{C48D2B6B-575F-490A-A59A-560CBD35AA8E}" destId="{B20A2CFE-14B5-45A9-A6EC-123466D67BC9}" srcOrd="3" destOrd="0" presId="urn:microsoft.com/office/officeart/2018/2/layout/IconVerticalSolidList"/>
    <dgm:cxn modelId="{4B7AB680-0FEC-4D64-99CB-87294ADB4494}" type="presParOf" srcId="{CB5C57DD-C5FF-412C-9EAD-CA4611953A0A}" destId="{2CCCB697-2F16-4DFD-A357-8D27AC049D58}" srcOrd="1" destOrd="0" presId="urn:microsoft.com/office/officeart/2018/2/layout/IconVerticalSolidList"/>
    <dgm:cxn modelId="{005E4533-03F7-4624-BE4E-5841CD0D1363}" type="presParOf" srcId="{CB5C57DD-C5FF-412C-9EAD-CA4611953A0A}" destId="{75A56FC7-EDC1-4AD7-8188-CA36BA807009}" srcOrd="2" destOrd="0" presId="urn:microsoft.com/office/officeart/2018/2/layout/IconVerticalSolidList"/>
    <dgm:cxn modelId="{2256FB92-4A88-4171-AA27-C956C09F5914}" type="presParOf" srcId="{75A56FC7-EDC1-4AD7-8188-CA36BA807009}" destId="{8A77E8AE-1F72-4063-BE60-D3CCF1199355}" srcOrd="0" destOrd="0" presId="urn:microsoft.com/office/officeart/2018/2/layout/IconVerticalSolidList"/>
    <dgm:cxn modelId="{8F8B71A8-AB77-4BB9-AE70-C4035F656594}" type="presParOf" srcId="{75A56FC7-EDC1-4AD7-8188-CA36BA807009}" destId="{264B59AD-3493-455A-BF84-B0316D4251C5}" srcOrd="1" destOrd="0" presId="urn:microsoft.com/office/officeart/2018/2/layout/IconVerticalSolidList"/>
    <dgm:cxn modelId="{A30369AB-6080-45D3-B4B2-3FE4B077BA91}" type="presParOf" srcId="{75A56FC7-EDC1-4AD7-8188-CA36BA807009}" destId="{2AE8FF03-E7A5-4399-BE9F-DB422298CDC3}" srcOrd="2" destOrd="0" presId="urn:microsoft.com/office/officeart/2018/2/layout/IconVerticalSolidList"/>
    <dgm:cxn modelId="{3E2183CE-A92E-4377-AC2F-BCC47573E7F7}" type="presParOf" srcId="{75A56FC7-EDC1-4AD7-8188-CA36BA807009}" destId="{A6627910-34DA-48A5-8A5C-D5DFF7861282}" srcOrd="3" destOrd="0" presId="urn:microsoft.com/office/officeart/2018/2/layout/IconVerticalSolidList"/>
    <dgm:cxn modelId="{C11716D8-749F-49F3-A240-A7A700E00C43}" type="presParOf" srcId="{CB5C57DD-C5FF-412C-9EAD-CA4611953A0A}" destId="{CE9B8E23-3CDB-420D-B259-3CB86A72CF44}" srcOrd="3" destOrd="0" presId="urn:microsoft.com/office/officeart/2018/2/layout/IconVerticalSolidList"/>
    <dgm:cxn modelId="{294BE46B-2361-4A23-8513-FCAC9407D157}" type="presParOf" srcId="{CB5C57DD-C5FF-412C-9EAD-CA4611953A0A}" destId="{96A4E3E3-0334-44B4-BF95-21304F68B5A1}" srcOrd="4" destOrd="0" presId="urn:microsoft.com/office/officeart/2018/2/layout/IconVerticalSolidList"/>
    <dgm:cxn modelId="{C175C4A9-D4AB-4D5B-9AF4-1B762A133050}" type="presParOf" srcId="{96A4E3E3-0334-44B4-BF95-21304F68B5A1}" destId="{D80DD43E-92AF-4D62-9B97-D8C281B6B096}" srcOrd="0" destOrd="0" presId="urn:microsoft.com/office/officeart/2018/2/layout/IconVerticalSolidList"/>
    <dgm:cxn modelId="{63F5ACE0-E8C1-425A-BBEC-8A252FD7D30E}" type="presParOf" srcId="{96A4E3E3-0334-44B4-BF95-21304F68B5A1}" destId="{91EC4873-AFAF-4107-BEE0-F8F20F7BE10D}" srcOrd="1" destOrd="0" presId="urn:microsoft.com/office/officeart/2018/2/layout/IconVerticalSolidList"/>
    <dgm:cxn modelId="{6B437372-BC63-4EF5-8E82-5BA2096C8AF7}" type="presParOf" srcId="{96A4E3E3-0334-44B4-BF95-21304F68B5A1}" destId="{F2A41DE8-D4E7-438F-9CBC-DE8149BD0627}" srcOrd="2" destOrd="0" presId="urn:microsoft.com/office/officeart/2018/2/layout/IconVerticalSolidList"/>
    <dgm:cxn modelId="{088BC25B-6560-4200-95F4-447EA33EAAC6}" type="presParOf" srcId="{96A4E3E3-0334-44B4-BF95-21304F68B5A1}" destId="{943284E4-4820-43CB-9822-36A90D06C0F7}" srcOrd="3" destOrd="0" presId="urn:microsoft.com/office/officeart/2018/2/layout/IconVerticalSolidList"/>
    <dgm:cxn modelId="{AC3D14BD-9451-4B6B-BFA1-92B6AF9F41FB}" type="presParOf" srcId="{CB5C57DD-C5FF-412C-9EAD-CA4611953A0A}" destId="{FBC73595-EEFB-4AB2-8D27-19FD792A863D}" srcOrd="5" destOrd="0" presId="urn:microsoft.com/office/officeart/2018/2/layout/IconVerticalSolidList"/>
    <dgm:cxn modelId="{F1E0E60E-8B0F-45FB-BFE7-C9FFB7E4CE34}" type="presParOf" srcId="{CB5C57DD-C5FF-412C-9EAD-CA4611953A0A}" destId="{73356186-34F5-4755-A567-F9C78F61D091}" srcOrd="6" destOrd="0" presId="urn:microsoft.com/office/officeart/2018/2/layout/IconVerticalSolidList"/>
    <dgm:cxn modelId="{6BBEB06B-E386-4949-BE8A-8FB01A1AFE5E}" type="presParOf" srcId="{73356186-34F5-4755-A567-F9C78F61D091}" destId="{BD2C6947-2ADD-4A8C-9C0E-170F94B2C3F6}" srcOrd="0" destOrd="0" presId="urn:microsoft.com/office/officeart/2018/2/layout/IconVerticalSolidList"/>
    <dgm:cxn modelId="{903347A9-2A7C-460B-BC64-A74908A3ED74}" type="presParOf" srcId="{73356186-34F5-4755-A567-F9C78F61D091}" destId="{430FD023-581D-477F-ABD9-DE1853113EEF}" srcOrd="1" destOrd="0" presId="urn:microsoft.com/office/officeart/2018/2/layout/IconVerticalSolidList"/>
    <dgm:cxn modelId="{62268A96-0F6C-4510-88C0-0497DA6F3A28}" type="presParOf" srcId="{73356186-34F5-4755-A567-F9C78F61D091}" destId="{A9113CBC-1016-4F9B-A5D9-20DC20146ADB}" srcOrd="2" destOrd="0" presId="urn:microsoft.com/office/officeart/2018/2/layout/IconVerticalSolidList"/>
    <dgm:cxn modelId="{CCCFB1DA-9B82-4080-B7DB-428F641CDBE6}" type="presParOf" srcId="{73356186-34F5-4755-A567-F9C78F61D091}" destId="{C250C57D-1D93-4D67-8EF1-CAFC86D676CF}" srcOrd="3" destOrd="0" presId="urn:microsoft.com/office/officeart/2018/2/layout/IconVerticalSolidList"/>
    <dgm:cxn modelId="{26351301-B130-42F0-A4C1-8C107F49E66A}" type="presParOf" srcId="{CB5C57DD-C5FF-412C-9EAD-CA4611953A0A}" destId="{2200B031-CF84-47C9-ABE1-5AE463BCAA2A}" srcOrd="7" destOrd="0" presId="urn:microsoft.com/office/officeart/2018/2/layout/IconVerticalSolidList"/>
    <dgm:cxn modelId="{15DB62CB-F31D-4ED7-9A54-00ABB974B904}" type="presParOf" srcId="{CB5C57DD-C5FF-412C-9EAD-CA4611953A0A}" destId="{5F1A94FC-E133-4445-9870-31588109F079}" srcOrd="8" destOrd="0" presId="urn:microsoft.com/office/officeart/2018/2/layout/IconVerticalSolidList"/>
    <dgm:cxn modelId="{7C13D623-1A30-4E6C-A6D8-2455540ECDE8}" type="presParOf" srcId="{5F1A94FC-E133-4445-9870-31588109F079}" destId="{6C595402-869F-4C12-81CD-4A3125DE84D7}" srcOrd="0" destOrd="0" presId="urn:microsoft.com/office/officeart/2018/2/layout/IconVerticalSolidList"/>
    <dgm:cxn modelId="{CF1B3217-05C1-4876-B531-23DCEC754DD8}" type="presParOf" srcId="{5F1A94FC-E133-4445-9870-31588109F079}" destId="{FC0814B1-1351-419E-9E73-E7241ACCC7C3}" srcOrd="1" destOrd="0" presId="urn:microsoft.com/office/officeart/2018/2/layout/IconVerticalSolidList"/>
    <dgm:cxn modelId="{1AAE3A83-8FD8-4C41-9C42-381D41D9C0C9}" type="presParOf" srcId="{5F1A94FC-E133-4445-9870-31588109F079}" destId="{2627B696-7685-4AD9-B8D4-B107F8962D64}" srcOrd="2" destOrd="0" presId="urn:microsoft.com/office/officeart/2018/2/layout/IconVerticalSolidList"/>
    <dgm:cxn modelId="{448B1FE4-9E6D-497B-BE9F-88D450C8D897}" type="presParOf" srcId="{5F1A94FC-E133-4445-9870-31588109F079}" destId="{B5997EDC-F1AA-4C2A-A0BD-8136D09315F6}" srcOrd="3" destOrd="0" presId="urn:microsoft.com/office/officeart/2018/2/layout/IconVerticalSolidList"/>
    <dgm:cxn modelId="{6D6F8F62-896A-4397-83CB-8B7BEBD5A304}" type="presParOf" srcId="{CB5C57DD-C5FF-412C-9EAD-CA4611953A0A}" destId="{4D217722-6C30-4B4E-B5A8-2D92474453D5}" srcOrd="9" destOrd="0" presId="urn:microsoft.com/office/officeart/2018/2/layout/IconVerticalSolidList"/>
    <dgm:cxn modelId="{74BB2841-D8D1-4A66-BD02-F131DC69C02B}" type="presParOf" srcId="{CB5C57DD-C5FF-412C-9EAD-CA4611953A0A}" destId="{7CFE17A8-7F6E-4CA5-91B0-4BB052E3846A}" srcOrd="10" destOrd="0" presId="urn:microsoft.com/office/officeart/2018/2/layout/IconVerticalSolidList"/>
    <dgm:cxn modelId="{735C7AC9-23CA-4E79-8E4E-73F33BBCB27D}" type="presParOf" srcId="{7CFE17A8-7F6E-4CA5-91B0-4BB052E3846A}" destId="{BE3E71A2-2410-4F5E-854D-06969C895EBF}" srcOrd="0" destOrd="0" presId="urn:microsoft.com/office/officeart/2018/2/layout/IconVerticalSolidList"/>
    <dgm:cxn modelId="{F6857830-5138-487D-90F3-677F6023243D}" type="presParOf" srcId="{7CFE17A8-7F6E-4CA5-91B0-4BB052E3846A}" destId="{4C330350-EC1E-46A5-92BF-0C0C1985A0A6}" srcOrd="1" destOrd="0" presId="urn:microsoft.com/office/officeart/2018/2/layout/IconVerticalSolidList"/>
    <dgm:cxn modelId="{972ABFBE-5276-4AB5-A016-85FCCB142016}" type="presParOf" srcId="{7CFE17A8-7F6E-4CA5-91B0-4BB052E3846A}" destId="{EC9B3FB2-DF9B-40D6-A2CA-9242279AAEDF}" srcOrd="2" destOrd="0" presId="urn:microsoft.com/office/officeart/2018/2/layout/IconVerticalSolidList"/>
    <dgm:cxn modelId="{F1F8DAC5-DBAA-4EDA-86AC-34B9C6DD2046}" type="presParOf" srcId="{7CFE17A8-7F6E-4CA5-91B0-4BB052E3846A}" destId="{00D1BC24-CDA7-472B-BDC3-46AE49E8FD59}" srcOrd="3" destOrd="0" presId="urn:microsoft.com/office/officeart/2018/2/layout/IconVerticalSolidList"/>
    <dgm:cxn modelId="{D4681D8C-AF1C-41DD-AF12-A99389937261}" type="presParOf" srcId="{CB5C57DD-C5FF-412C-9EAD-CA4611953A0A}" destId="{8BC902AA-44E2-4838-B9D9-960FE9B427E5}" srcOrd="11" destOrd="0" presId="urn:microsoft.com/office/officeart/2018/2/layout/IconVerticalSolidList"/>
    <dgm:cxn modelId="{067A6C63-DBDC-41CC-A0F4-1D304CFD7FF1}" type="presParOf" srcId="{CB5C57DD-C5FF-412C-9EAD-CA4611953A0A}" destId="{70E87EEC-0174-4342-9B44-C688C90459C1}" srcOrd="12" destOrd="0" presId="urn:microsoft.com/office/officeart/2018/2/layout/IconVerticalSolidList"/>
    <dgm:cxn modelId="{799DE87E-ED92-42DB-B1DC-08245E89BDA8}" type="presParOf" srcId="{70E87EEC-0174-4342-9B44-C688C90459C1}" destId="{50D5B719-89EE-42F9-A02D-AB975CA0B745}" srcOrd="0" destOrd="0" presId="urn:microsoft.com/office/officeart/2018/2/layout/IconVerticalSolidList"/>
    <dgm:cxn modelId="{C350A1EB-9F0E-4B83-B4A3-2AA01201F227}" type="presParOf" srcId="{70E87EEC-0174-4342-9B44-C688C90459C1}" destId="{C52FDC91-09BD-46F4-80C4-CD0A3DB7B06D}" srcOrd="1" destOrd="0" presId="urn:microsoft.com/office/officeart/2018/2/layout/IconVerticalSolidList"/>
    <dgm:cxn modelId="{7850BEDA-9A6B-478C-A5B1-5FE8A0A27E2B}" type="presParOf" srcId="{70E87EEC-0174-4342-9B44-C688C90459C1}" destId="{1D096AC7-7E91-4B6F-9F0B-833E7D4D8441}" srcOrd="2" destOrd="0" presId="urn:microsoft.com/office/officeart/2018/2/layout/IconVerticalSolidList"/>
    <dgm:cxn modelId="{733F5750-7A47-442D-BFE0-56055EAB839F}" type="presParOf" srcId="{70E87EEC-0174-4342-9B44-C688C90459C1}" destId="{AAC97F96-B0AD-497A-A4AC-063C220C15D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70AD62F-E911-453F-8D89-4706C2B88A9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08D6218-36D4-43DF-9E4C-117F48D3D80B}">
      <dgm:prSet/>
      <dgm:spPr/>
      <dgm:t>
        <a:bodyPr/>
        <a:lstStyle/>
        <a:p>
          <a:pPr>
            <a:lnSpc>
              <a:spcPct val="100000"/>
            </a:lnSpc>
          </a:pPr>
          <a:r>
            <a:rPr lang="en-CA" dirty="0">
              <a:latin typeface="Calibri" panose="020F0502020204030204" pitchFamily="34" charset="0"/>
              <a:ea typeface="Calibri" panose="020F0502020204030204" pitchFamily="34" charset="0"/>
              <a:cs typeface="Calibri" panose="020F0502020204030204" pitchFamily="34" charset="0"/>
            </a:rPr>
            <a:t>We have utilized various feature importance methods to </a:t>
          </a:r>
          <a:r>
            <a:rPr lang="en-US" b="0" i="0" dirty="0">
              <a:latin typeface="Calibri" panose="020F0502020204030204" pitchFamily="34" charset="0"/>
              <a:ea typeface="Calibri" panose="020F0502020204030204" pitchFamily="34" charset="0"/>
              <a:cs typeface="Calibri" panose="020F0502020204030204" pitchFamily="34" charset="0"/>
            </a:rPr>
            <a:t>identify the most critical features for our modeling process. </a:t>
          </a:r>
          <a:endParaRPr lang="en-US" dirty="0">
            <a:latin typeface="Calibri" panose="020F0502020204030204" pitchFamily="34" charset="0"/>
            <a:ea typeface="Calibri" panose="020F0502020204030204" pitchFamily="34" charset="0"/>
            <a:cs typeface="Calibri" panose="020F0502020204030204" pitchFamily="34" charset="0"/>
          </a:endParaRPr>
        </a:p>
      </dgm:t>
    </dgm:pt>
    <dgm:pt modelId="{08965963-F604-49CA-8575-3E730B66123D}" type="parTrans" cxnId="{4573B9AD-5DF7-472E-B770-F384854C2CFF}">
      <dgm:prSet/>
      <dgm:spPr/>
      <dgm:t>
        <a:bodyPr/>
        <a:lstStyle/>
        <a:p>
          <a:endParaRPr lang="en-US"/>
        </a:p>
      </dgm:t>
    </dgm:pt>
    <dgm:pt modelId="{A1F806C2-8FA4-4F42-89A0-A5477D9C075C}" type="sibTrans" cxnId="{4573B9AD-5DF7-472E-B770-F384854C2CFF}">
      <dgm:prSet/>
      <dgm:spPr/>
      <dgm:t>
        <a:bodyPr/>
        <a:lstStyle/>
        <a:p>
          <a:endParaRPr lang="en-US"/>
        </a:p>
      </dgm:t>
    </dgm:pt>
    <dgm:pt modelId="{4BEB5CCB-D67B-4AF8-A741-79CA78B8D77A}">
      <dgm:prSet/>
      <dgm:spPr/>
      <dgm:t>
        <a:bodyPr/>
        <a:lstStyle/>
        <a:p>
          <a:pPr>
            <a:lnSpc>
              <a:spcPct val="100000"/>
            </a:lnSpc>
          </a:pPr>
          <a:r>
            <a:rPr lang="en-US" b="0" i="0" dirty="0">
              <a:latin typeface="Calibri" panose="020F0502020204030204" pitchFamily="34" charset="0"/>
              <a:ea typeface="Calibri" panose="020F0502020204030204" pitchFamily="34" charset="0"/>
              <a:cs typeface="Calibri" panose="020F0502020204030204" pitchFamily="34" charset="0"/>
            </a:rPr>
            <a:t>By employing these methods, we aim to mitigate bias and overfitting that may arise from relying solely on a baseline random forest model.</a:t>
          </a:r>
          <a:endParaRPr lang="en-US" dirty="0">
            <a:latin typeface="Calibri" panose="020F0502020204030204" pitchFamily="34" charset="0"/>
            <a:ea typeface="Calibri" panose="020F0502020204030204" pitchFamily="34" charset="0"/>
            <a:cs typeface="Calibri" panose="020F0502020204030204" pitchFamily="34" charset="0"/>
          </a:endParaRPr>
        </a:p>
      </dgm:t>
    </dgm:pt>
    <dgm:pt modelId="{13E9E9CA-E794-4323-A361-376876775E5F}" type="parTrans" cxnId="{1AE0615D-3A0A-4A5E-8D6C-BF7DD4F5ACEC}">
      <dgm:prSet/>
      <dgm:spPr/>
      <dgm:t>
        <a:bodyPr/>
        <a:lstStyle/>
        <a:p>
          <a:endParaRPr lang="en-US"/>
        </a:p>
      </dgm:t>
    </dgm:pt>
    <dgm:pt modelId="{DCDCE0AA-EA44-478E-85A7-6AAEC802E6C9}" type="sibTrans" cxnId="{1AE0615D-3A0A-4A5E-8D6C-BF7DD4F5ACEC}">
      <dgm:prSet/>
      <dgm:spPr/>
      <dgm:t>
        <a:bodyPr/>
        <a:lstStyle/>
        <a:p>
          <a:endParaRPr lang="en-US"/>
        </a:p>
      </dgm:t>
    </dgm:pt>
    <dgm:pt modelId="{F6598DA3-2F62-4551-8DDB-AB25BA9E99CB}" type="pres">
      <dgm:prSet presAssocID="{170AD62F-E911-453F-8D89-4706C2B88A98}" presName="root" presStyleCnt="0">
        <dgm:presLayoutVars>
          <dgm:dir/>
          <dgm:resizeHandles val="exact"/>
        </dgm:presLayoutVars>
      </dgm:prSet>
      <dgm:spPr/>
    </dgm:pt>
    <dgm:pt modelId="{E2A39B47-8ED6-4B14-94E3-089FA0C3A00B}" type="pres">
      <dgm:prSet presAssocID="{708D6218-36D4-43DF-9E4C-117F48D3D80B}" presName="compNode" presStyleCnt="0"/>
      <dgm:spPr/>
    </dgm:pt>
    <dgm:pt modelId="{624288D0-6C29-429D-8005-5887A62682BB}" type="pres">
      <dgm:prSet presAssocID="{708D6218-36D4-43DF-9E4C-117F48D3D80B}" presName="bgRect" presStyleLbl="bgShp" presStyleIdx="0" presStyleCnt="2"/>
      <dgm:spPr/>
    </dgm:pt>
    <dgm:pt modelId="{208CE112-E090-4093-8A11-75ECEAF72DCD}" type="pres">
      <dgm:prSet presAssocID="{708D6218-36D4-43DF-9E4C-117F48D3D80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ears"/>
        </a:ext>
      </dgm:extLst>
    </dgm:pt>
    <dgm:pt modelId="{E80DC6B1-F205-4C5F-A3B5-ECBAB47DA4AF}" type="pres">
      <dgm:prSet presAssocID="{708D6218-36D4-43DF-9E4C-117F48D3D80B}" presName="spaceRect" presStyleCnt="0"/>
      <dgm:spPr/>
    </dgm:pt>
    <dgm:pt modelId="{F363546E-484F-480B-9D39-117FB8BBEDCB}" type="pres">
      <dgm:prSet presAssocID="{708D6218-36D4-43DF-9E4C-117F48D3D80B}" presName="parTx" presStyleLbl="revTx" presStyleIdx="0" presStyleCnt="2">
        <dgm:presLayoutVars>
          <dgm:chMax val="0"/>
          <dgm:chPref val="0"/>
        </dgm:presLayoutVars>
      </dgm:prSet>
      <dgm:spPr/>
    </dgm:pt>
    <dgm:pt modelId="{ED92B3D9-1BAC-417E-852A-8E79DBCD0E6C}" type="pres">
      <dgm:prSet presAssocID="{A1F806C2-8FA4-4F42-89A0-A5477D9C075C}" presName="sibTrans" presStyleCnt="0"/>
      <dgm:spPr/>
    </dgm:pt>
    <dgm:pt modelId="{E421067E-7F7E-41B8-A951-BB801E2D8049}" type="pres">
      <dgm:prSet presAssocID="{4BEB5CCB-D67B-4AF8-A741-79CA78B8D77A}" presName="compNode" presStyleCnt="0"/>
      <dgm:spPr/>
    </dgm:pt>
    <dgm:pt modelId="{B2766B01-FAD6-40FB-80A3-D9326E008518}" type="pres">
      <dgm:prSet presAssocID="{4BEB5CCB-D67B-4AF8-A741-79CA78B8D77A}" presName="bgRect" presStyleLbl="bgShp" presStyleIdx="1" presStyleCnt="2"/>
      <dgm:spPr/>
    </dgm:pt>
    <dgm:pt modelId="{E2E85FB5-DB8C-4962-8516-54DCA47EE5F1}" type="pres">
      <dgm:prSet presAssocID="{4BEB5CCB-D67B-4AF8-A741-79CA78B8D77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ciduous tree"/>
        </a:ext>
      </dgm:extLst>
    </dgm:pt>
    <dgm:pt modelId="{0B2BDB7C-E575-4878-940B-E56283BE1395}" type="pres">
      <dgm:prSet presAssocID="{4BEB5CCB-D67B-4AF8-A741-79CA78B8D77A}" presName="spaceRect" presStyleCnt="0"/>
      <dgm:spPr/>
    </dgm:pt>
    <dgm:pt modelId="{3DF3A6F6-926D-44B9-941C-9B84F7148DDA}" type="pres">
      <dgm:prSet presAssocID="{4BEB5CCB-D67B-4AF8-A741-79CA78B8D77A}" presName="parTx" presStyleLbl="revTx" presStyleIdx="1" presStyleCnt="2">
        <dgm:presLayoutVars>
          <dgm:chMax val="0"/>
          <dgm:chPref val="0"/>
        </dgm:presLayoutVars>
      </dgm:prSet>
      <dgm:spPr/>
    </dgm:pt>
  </dgm:ptLst>
  <dgm:cxnLst>
    <dgm:cxn modelId="{1AE0615D-3A0A-4A5E-8D6C-BF7DD4F5ACEC}" srcId="{170AD62F-E911-453F-8D89-4706C2B88A98}" destId="{4BEB5CCB-D67B-4AF8-A741-79CA78B8D77A}" srcOrd="1" destOrd="0" parTransId="{13E9E9CA-E794-4323-A361-376876775E5F}" sibTransId="{DCDCE0AA-EA44-478E-85A7-6AAEC802E6C9}"/>
    <dgm:cxn modelId="{70451975-A13B-47E9-99E4-124D06B209F3}" type="presOf" srcId="{170AD62F-E911-453F-8D89-4706C2B88A98}" destId="{F6598DA3-2F62-4551-8DDB-AB25BA9E99CB}" srcOrd="0" destOrd="0" presId="urn:microsoft.com/office/officeart/2018/2/layout/IconVerticalSolidList"/>
    <dgm:cxn modelId="{28C0218D-FAC9-4BC8-B67A-C2CA678C86A2}" type="presOf" srcId="{708D6218-36D4-43DF-9E4C-117F48D3D80B}" destId="{F363546E-484F-480B-9D39-117FB8BBEDCB}" srcOrd="0" destOrd="0" presId="urn:microsoft.com/office/officeart/2018/2/layout/IconVerticalSolidList"/>
    <dgm:cxn modelId="{6B30B895-9452-46C0-BB72-58C498F1F3B9}" type="presOf" srcId="{4BEB5CCB-D67B-4AF8-A741-79CA78B8D77A}" destId="{3DF3A6F6-926D-44B9-941C-9B84F7148DDA}" srcOrd="0" destOrd="0" presId="urn:microsoft.com/office/officeart/2018/2/layout/IconVerticalSolidList"/>
    <dgm:cxn modelId="{4573B9AD-5DF7-472E-B770-F384854C2CFF}" srcId="{170AD62F-E911-453F-8D89-4706C2B88A98}" destId="{708D6218-36D4-43DF-9E4C-117F48D3D80B}" srcOrd="0" destOrd="0" parTransId="{08965963-F604-49CA-8575-3E730B66123D}" sibTransId="{A1F806C2-8FA4-4F42-89A0-A5477D9C075C}"/>
    <dgm:cxn modelId="{902D5E92-8B5F-4A38-B6CD-ACCF400D37B0}" type="presParOf" srcId="{F6598DA3-2F62-4551-8DDB-AB25BA9E99CB}" destId="{E2A39B47-8ED6-4B14-94E3-089FA0C3A00B}" srcOrd="0" destOrd="0" presId="urn:microsoft.com/office/officeart/2018/2/layout/IconVerticalSolidList"/>
    <dgm:cxn modelId="{3FAB146A-C59C-4538-9681-9BEA1B543B8A}" type="presParOf" srcId="{E2A39B47-8ED6-4B14-94E3-089FA0C3A00B}" destId="{624288D0-6C29-429D-8005-5887A62682BB}" srcOrd="0" destOrd="0" presId="urn:microsoft.com/office/officeart/2018/2/layout/IconVerticalSolidList"/>
    <dgm:cxn modelId="{5F66188B-91EF-46C6-AAFE-9054F312FF64}" type="presParOf" srcId="{E2A39B47-8ED6-4B14-94E3-089FA0C3A00B}" destId="{208CE112-E090-4093-8A11-75ECEAF72DCD}" srcOrd="1" destOrd="0" presId="urn:microsoft.com/office/officeart/2018/2/layout/IconVerticalSolidList"/>
    <dgm:cxn modelId="{5942C61C-D96C-47FF-A71E-EA9BAFCC395A}" type="presParOf" srcId="{E2A39B47-8ED6-4B14-94E3-089FA0C3A00B}" destId="{E80DC6B1-F205-4C5F-A3B5-ECBAB47DA4AF}" srcOrd="2" destOrd="0" presId="urn:microsoft.com/office/officeart/2018/2/layout/IconVerticalSolidList"/>
    <dgm:cxn modelId="{7E2888EB-E85F-458B-A3B8-4E53FE16DA14}" type="presParOf" srcId="{E2A39B47-8ED6-4B14-94E3-089FA0C3A00B}" destId="{F363546E-484F-480B-9D39-117FB8BBEDCB}" srcOrd="3" destOrd="0" presId="urn:microsoft.com/office/officeart/2018/2/layout/IconVerticalSolidList"/>
    <dgm:cxn modelId="{222428AF-64F9-40EB-8ED2-32F45679103F}" type="presParOf" srcId="{F6598DA3-2F62-4551-8DDB-AB25BA9E99CB}" destId="{ED92B3D9-1BAC-417E-852A-8E79DBCD0E6C}" srcOrd="1" destOrd="0" presId="urn:microsoft.com/office/officeart/2018/2/layout/IconVerticalSolidList"/>
    <dgm:cxn modelId="{C10C4545-E7DA-4EC1-8349-8FBCA7F45B43}" type="presParOf" srcId="{F6598DA3-2F62-4551-8DDB-AB25BA9E99CB}" destId="{E421067E-7F7E-41B8-A951-BB801E2D8049}" srcOrd="2" destOrd="0" presId="urn:microsoft.com/office/officeart/2018/2/layout/IconVerticalSolidList"/>
    <dgm:cxn modelId="{A6D260B6-972B-482B-A650-AF4872B298B2}" type="presParOf" srcId="{E421067E-7F7E-41B8-A951-BB801E2D8049}" destId="{B2766B01-FAD6-40FB-80A3-D9326E008518}" srcOrd="0" destOrd="0" presId="urn:microsoft.com/office/officeart/2018/2/layout/IconVerticalSolidList"/>
    <dgm:cxn modelId="{23F6AC9E-D3F1-418B-AE02-B9AB1C1FBF0B}" type="presParOf" srcId="{E421067E-7F7E-41B8-A951-BB801E2D8049}" destId="{E2E85FB5-DB8C-4962-8516-54DCA47EE5F1}" srcOrd="1" destOrd="0" presId="urn:microsoft.com/office/officeart/2018/2/layout/IconVerticalSolidList"/>
    <dgm:cxn modelId="{7179540F-EEE5-420B-9F93-BFF57BA84171}" type="presParOf" srcId="{E421067E-7F7E-41B8-A951-BB801E2D8049}" destId="{0B2BDB7C-E575-4878-940B-E56283BE1395}" srcOrd="2" destOrd="0" presId="urn:microsoft.com/office/officeart/2018/2/layout/IconVerticalSolidList"/>
    <dgm:cxn modelId="{69300BBB-945E-417A-B352-89546D85E4EE}" type="presParOf" srcId="{E421067E-7F7E-41B8-A951-BB801E2D8049}" destId="{3DF3A6F6-926D-44B9-941C-9B84F7148DD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6CD48D8-09B6-46D3-B469-347A54508D83}"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F4D5DFC5-BBB0-4E3C-89CD-2E845B0C1101}">
      <dgm:prSet/>
      <dgm:spPr/>
      <dgm:t>
        <a:bodyPr/>
        <a:lstStyle/>
        <a:p>
          <a:pPr>
            <a:lnSpc>
              <a:spcPct val="100000"/>
            </a:lnSpc>
          </a:pPr>
          <a:r>
            <a:rPr lang="en-US" dirty="0">
              <a:latin typeface="Calibri" panose="020F0502020204030204" pitchFamily="34" charset="0"/>
              <a:ea typeface="Calibri" panose="020F0502020204030204" pitchFamily="34" charset="0"/>
              <a:cs typeface="Calibri" panose="020F0502020204030204" pitchFamily="34" charset="0"/>
            </a:rPr>
            <a:t>Used TensorFlow and Kera's for Neural Networks modeling.</a:t>
          </a:r>
        </a:p>
      </dgm:t>
    </dgm:pt>
    <dgm:pt modelId="{D2475626-6004-4032-9F61-74F34F8C393E}" type="parTrans" cxnId="{37F3833D-53E8-46DB-82E3-52C3D7BC3497}">
      <dgm:prSet/>
      <dgm:spPr/>
      <dgm:t>
        <a:bodyPr/>
        <a:lstStyle/>
        <a:p>
          <a:endParaRPr lang="en-US"/>
        </a:p>
      </dgm:t>
    </dgm:pt>
    <dgm:pt modelId="{7F27AA0F-8BB6-437A-A032-3A2DB7B0F001}" type="sibTrans" cxnId="{37F3833D-53E8-46DB-82E3-52C3D7BC3497}">
      <dgm:prSet/>
      <dgm:spPr/>
      <dgm:t>
        <a:bodyPr/>
        <a:lstStyle/>
        <a:p>
          <a:pPr>
            <a:lnSpc>
              <a:spcPct val="100000"/>
            </a:lnSpc>
          </a:pPr>
          <a:endParaRPr lang="en-US"/>
        </a:p>
      </dgm:t>
    </dgm:pt>
    <dgm:pt modelId="{E2117C94-E846-48F5-9237-34255B85B220}">
      <dgm:prSet/>
      <dgm:spPr/>
      <dgm:t>
        <a:bodyPr/>
        <a:lstStyle/>
        <a:p>
          <a:pPr>
            <a:lnSpc>
              <a:spcPct val="100000"/>
            </a:lnSpc>
          </a:pPr>
          <a:r>
            <a:rPr lang="en-US" dirty="0">
              <a:latin typeface="Calibri" panose="020F0502020204030204" pitchFamily="34" charset="0"/>
              <a:ea typeface="Calibri" panose="020F0502020204030204" pitchFamily="34" charset="0"/>
              <a:cs typeface="Calibri" panose="020F0502020204030204" pitchFamily="34" charset="0"/>
            </a:rPr>
            <a:t>Built Sequential model with dense and dropout layers</a:t>
          </a:r>
          <a:r>
            <a:rPr lang="en-US" dirty="0"/>
            <a:t>.</a:t>
          </a:r>
        </a:p>
      </dgm:t>
    </dgm:pt>
    <dgm:pt modelId="{9DC9154A-4EFE-4D57-8EB2-A2C19FD7AEF6}" type="parTrans" cxnId="{B4870435-9F26-470C-9625-6161DF335553}">
      <dgm:prSet/>
      <dgm:spPr/>
      <dgm:t>
        <a:bodyPr/>
        <a:lstStyle/>
        <a:p>
          <a:endParaRPr lang="en-US"/>
        </a:p>
      </dgm:t>
    </dgm:pt>
    <dgm:pt modelId="{6B2DB421-D4E5-4E87-99A3-D018A40F98E2}" type="sibTrans" cxnId="{B4870435-9F26-470C-9625-6161DF335553}">
      <dgm:prSet/>
      <dgm:spPr/>
      <dgm:t>
        <a:bodyPr/>
        <a:lstStyle/>
        <a:p>
          <a:pPr>
            <a:lnSpc>
              <a:spcPct val="100000"/>
            </a:lnSpc>
          </a:pPr>
          <a:endParaRPr lang="en-US"/>
        </a:p>
      </dgm:t>
    </dgm:pt>
    <dgm:pt modelId="{DB8E87B3-0FC1-4CA9-88AE-984B99F0E291}">
      <dgm:prSet/>
      <dgm:spPr/>
      <dgm:t>
        <a:bodyPr/>
        <a:lstStyle/>
        <a:p>
          <a:pPr>
            <a:lnSpc>
              <a:spcPct val="100000"/>
            </a:lnSpc>
          </a:pPr>
          <a:r>
            <a:rPr lang="en-US" dirty="0">
              <a:latin typeface="Calibri" panose="020F0502020204030204" pitchFamily="34" charset="0"/>
              <a:ea typeface="Calibri" panose="020F0502020204030204" pitchFamily="34" charset="0"/>
              <a:cs typeface="Calibri" panose="020F0502020204030204" pitchFamily="34" charset="0"/>
            </a:rPr>
            <a:t>Split dataset into 80% training and 20% testing sets</a:t>
          </a:r>
          <a:r>
            <a:rPr lang="en-US" dirty="0"/>
            <a:t>.</a:t>
          </a:r>
        </a:p>
      </dgm:t>
    </dgm:pt>
    <dgm:pt modelId="{EE724590-38A9-4E8D-AC2A-D881CC6A95EC}" type="parTrans" cxnId="{41F1C12B-36B9-46B0-82E2-9C9F769B7554}">
      <dgm:prSet/>
      <dgm:spPr/>
      <dgm:t>
        <a:bodyPr/>
        <a:lstStyle/>
        <a:p>
          <a:endParaRPr lang="en-US"/>
        </a:p>
      </dgm:t>
    </dgm:pt>
    <dgm:pt modelId="{9CDCD70C-A880-4916-AC36-6851A5A80285}" type="sibTrans" cxnId="{41F1C12B-36B9-46B0-82E2-9C9F769B7554}">
      <dgm:prSet/>
      <dgm:spPr/>
      <dgm:t>
        <a:bodyPr/>
        <a:lstStyle/>
        <a:p>
          <a:pPr>
            <a:lnSpc>
              <a:spcPct val="100000"/>
            </a:lnSpc>
          </a:pPr>
          <a:endParaRPr lang="en-US"/>
        </a:p>
      </dgm:t>
    </dgm:pt>
    <dgm:pt modelId="{CE974873-661F-45FF-8B5E-49435E360493}">
      <dgm:prSet/>
      <dgm:spPr/>
      <dgm:t>
        <a:bodyPr/>
        <a:lstStyle/>
        <a:p>
          <a:pPr>
            <a:lnSpc>
              <a:spcPct val="100000"/>
            </a:lnSpc>
          </a:pPr>
          <a:r>
            <a:rPr lang="en-US" dirty="0">
              <a:latin typeface="Calibri" panose="020F0502020204030204" pitchFamily="34" charset="0"/>
              <a:ea typeface="Calibri" panose="020F0502020204030204" pitchFamily="34" charset="0"/>
              <a:cs typeface="Calibri" panose="020F0502020204030204" pitchFamily="34" charset="0"/>
            </a:rPr>
            <a:t>Encoded target variable using Label Encoder.</a:t>
          </a:r>
        </a:p>
      </dgm:t>
    </dgm:pt>
    <dgm:pt modelId="{0F15261F-25E0-4E50-933D-AC99FE09C80E}" type="parTrans" cxnId="{1AF2E1BE-6490-4D95-B903-4A04A30D5796}">
      <dgm:prSet/>
      <dgm:spPr/>
      <dgm:t>
        <a:bodyPr/>
        <a:lstStyle/>
        <a:p>
          <a:endParaRPr lang="en-US"/>
        </a:p>
      </dgm:t>
    </dgm:pt>
    <dgm:pt modelId="{8F0F79A2-C96F-401D-BC97-2DBA4172B22F}" type="sibTrans" cxnId="{1AF2E1BE-6490-4D95-B903-4A04A30D5796}">
      <dgm:prSet/>
      <dgm:spPr/>
      <dgm:t>
        <a:bodyPr/>
        <a:lstStyle/>
        <a:p>
          <a:pPr>
            <a:lnSpc>
              <a:spcPct val="100000"/>
            </a:lnSpc>
          </a:pPr>
          <a:endParaRPr lang="en-US"/>
        </a:p>
      </dgm:t>
    </dgm:pt>
    <dgm:pt modelId="{852BCC5F-520B-4D91-8E68-BAF1A8B2773E}">
      <dgm:prSet/>
      <dgm:spPr/>
      <dgm:t>
        <a:bodyPr/>
        <a:lstStyle/>
        <a:p>
          <a:pPr>
            <a:lnSpc>
              <a:spcPct val="100000"/>
            </a:lnSpc>
          </a:pPr>
          <a:r>
            <a:rPr lang="en-US" b="0" i="0" dirty="0">
              <a:latin typeface="Calibri" panose="020F0502020204030204" pitchFamily="34" charset="0"/>
              <a:ea typeface="Calibri" panose="020F0502020204030204" pitchFamily="34" charset="0"/>
              <a:cs typeface="Calibri" panose="020F0502020204030204" pitchFamily="34" charset="0"/>
            </a:rPr>
            <a:t>Model had input layer (64 neurons), dropout layer (dropout rate 0.5), and output layer (SoftMax).</a:t>
          </a:r>
          <a:endParaRPr lang="en-US" dirty="0">
            <a:latin typeface="Calibri" panose="020F0502020204030204" pitchFamily="34" charset="0"/>
            <a:ea typeface="Calibri" panose="020F0502020204030204" pitchFamily="34" charset="0"/>
            <a:cs typeface="Calibri" panose="020F0502020204030204" pitchFamily="34" charset="0"/>
          </a:endParaRPr>
        </a:p>
      </dgm:t>
    </dgm:pt>
    <dgm:pt modelId="{3B8A0142-EE92-4EAF-A096-ADAE6EC09FD7}" type="parTrans" cxnId="{ACC7C78C-0DE1-4E92-B035-F118488ADC50}">
      <dgm:prSet/>
      <dgm:spPr/>
      <dgm:t>
        <a:bodyPr/>
        <a:lstStyle/>
        <a:p>
          <a:endParaRPr lang="en-US"/>
        </a:p>
      </dgm:t>
    </dgm:pt>
    <dgm:pt modelId="{D49A8AA7-A0E7-48CB-B30A-B34B9B825ED0}" type="sibTrans" cxnId="{ACC7C78C-0DE1-4E92-B035-F118488ADC50}">
      <dgm:prSet/>
      <dgm:spPr/>
      <dgm:t>
        <a:bodyPr/>
        <a:lstStyle/>
        <a:p>
          <a:pPr>
            <a:lnSpc>
              <a:spcPct val="100000"/>
            </a:lnSpc>
          </a:pPr>
          <a:endParaRPr lang="en-US"/>
        </a:p>
      </dgm:t>
    </dgm:pt>
    <dgm:pt modelId="{5943DD98-C70E-4897-8BBE-DCC021348BD9}">
      <dgm:prSet/>
      <dgm:spPr/>
      <dgm:t>
        <a:bodyPr/>
        <a:lstStyle/>
        <a:p>
          <a:pPr>
            <a:lnSpc>
              <a:spcPct val="100000"/>
            </a:lnSpc>
          </a:pPr>
          <a:r>
            <a:rPr lang="en-US" dirty="0">
              <a:latin typeface="Calibri" panose="020F0502020204030204" pitchFamily="34" charset="0"/>
              <a:ea typeface="Calibri" panose="020F0502020204030204" pitchFamily="34" charset="0"/>
              <a:cs typeface="Calibri" panose="020F0502020204030204" pitchFamily="34" charset="0"/>
            </a:rPr>
            <a:t>Achieved validation accuracy of around 65% after 10 epochs.</a:t>
          </a:r>
        </a:p>
      </dgm:t>
    </dgm:pt>
    <dgm:pt modelId="{3F9F4C9B-96A9-4C4A-9544-0E64ED141176}" type="parTrans" cxnId="{4544078D-C4DB-4D9B-BBB0-A0E15522626D}">
      <dgm:prSet/>
      <dgm:spPr/>
      <dgm:t>
        <a:bodyPr/>
        <a:lstStyle/>
        <a:p>
          <a:endParaRPr lang="en-US"/>
        </a:p>
      </dgm:t>
    </dgm:pt>
    <dgm:pt modelId="{D2EF9BC5-773D-4B20-925F-26C8F83FCF11}" type="sibTrans" cxnId="{4544078D-C4DB-4D9B-BBB0-A0E15522626D}">
      <dgm:prSet/>
      <dgm:spPr/>
      <dgm:t>
        <a:bodyPr/>
        <a:lstStyle/>
        <a:p>
          <a:pPr>
            <a:lnSpc>
              <a:spcPct val="100000"/>
            </a:lnSpc>
          </a:pPr>
          <a:endParaRPr lang="en-US"/>
        </a:p>
      </dgm:t>
    </dgm:pt>
    <dgm:pt modelId="{6BC46C40-DCCD-4E8C-B03D-81FD819B1386}">
      <dgm:prSet/>
      <dgm:spPr/>
      <dgm:t>
        <a:bodyPr/>
        <a:lstStyle/>
        <a:p>
          <a:pPr>
            <a:lnSpc>
              <a:spcPct val="100000"/>
            </a:lnSpc>
          </a:pPr>
          <a:r>
            <a:rPr lang="en-US" dirty="0">
              <a:latin typeface="Calibri" panose="020F0502020204030204" pitchFamily="34" charset="0"/>
              <a:ea typeface="Calibri" panose="020F0502020204030204" pitchFamily="34" charset="0"/>
              <a:cs typeface="Calibri" panose="020F0502020204030204" pitchFamily="34" charset="0"/>
            </a:rPr>
            <a:t>Test set accuracy reached 65.78%.</a:t>
          </a:r>
        </a:p>
      </dgm:t>
    </dgm:pt>
    <dgm:pt modelId="{282F8255-8F1D-4CD2-9871-1DB6D7DCCE1C}" type="parTrans" cxnId="{119E1952-C917-426C-9F5D-E7E4A2202379}">
      <dgm:prSet/>
      <dgm:spPr/>
      <dgm:t>
        <a:bodyPr/>
        <a:lstStyle/>
        <a:p>
          <a:endParaRPr lang="en-US"/>
        </a:p>
      </dgm:t>
    </dgm:pt>
    <dgm:pt modelId="{1A2B6FF4-BF30-4F6B-B18A-36919C331C83}" type="sibTrans" cxnId="{119E1952-C917-426C-9F5D-E7E4A2202379}">
      <dgm:prSet/>
      <dgm:spPr/>
      <dgm:t>
        <a:bodyPr/>
        <a:lstStyle/>
        <a:p>
          <a:pPr>
            <a:lnSpc>
              <a:spcPct val="100000"/>
            </a:lnSpc>
          </a:pPr>
          <a:endParaRPr lang="en-US"/>
        </a:p>
      </dgm:t>
    </dgm:pt>
    <dgm:pt modelId="{ED8B1E42-168D-4D01-B0EF-7B98FCE23981}">
      <dgm:prSet/>
      <dgm:spPr/>
      <dgm:t>
        <a:bodyPr/>
        <a:lstStyle/>
        <a:p>
          <a:pPr>
            <a:lnSpc>
              <a:spcPct val="100000"/>
            </a:lnSpc>
          </a:pPr>
          <a:r>
            <a:rPr lang="en-US" b="0" i="0" dirty="0">
              <a:latin typeface="Calibri" panose="020F0502020204030204" pitchFamily="34" charset="0"/>
              <a:ea typeface="Calibri" panose="020F0502020204030204" pitchFamily="34" charset="0"/>
              <a:cs typeface="Calibri" panose="020F0502020204030204" pitchFamily="34" charset="0"/>
            </a:rPr>
            <a:t>Challenges observed with classes having fewer instances, indicating need for optimization.</a:t>
          </a:r>
          <a:endParaRPr lang="en-US" dirty="0">
            <a:latin typeface="Calibri" panose="020F0502020204030204" pitchFamily="34" charset="0"/>
            <a:ea typeface="Calibri" panose="020F0502020204030204" pitchFamily="34" charset="0"/>
            <a:cs typeface="Calibri" panose="020F0502020204030204" pitchFamily="34" charset="0"/>
          </a:endParaRPr>
        </a:p>
      </dgm:t>
    </dgm:pt>
    <dgm:pt modelId="{A0C6130D-BC96-4AE8-B087-F25709F4AD94}" type="parTrans" cxnId="{22FAA9EE-E735-4A5C-96DC-77BF1749B1D3}">
      <dgm:prSet/>
      <dgm:spPr/>
      <dgm:t>
        <a:bodyPr/>
        <a:lstStyle/>
        <a:p>
          <a:endParaRPr lang="en-US"/>
        </a:p>
      </dgm:t>
    </dgm:pt>
    <dgm:pt modelId="{04AD4E75-6892-48E2-8579-0480E9976632}" type="sibTrans" cxnId="{22FAA9EE-E735-4A5C-96DC-77BF1749B1D3}">
      <dgm:prSet/>
      <dgm:spPr/>
      <dgm:t>
        <a:bodyPr/>
        <a:lstStyle/>
        <a:p>
          <a:endParaRPr lang="en-US"/>
        </a:p>
      </dgm:t>
    </dgm:pt>
    <dgm:pt modelId="{BB163526-9D98-4682-9EDB-E1C2CF402D1D}" type="pres">
      <dgm:prSet presAssocID="{36CD48D8-09B6-46D3-B469-347A54508D83}" presName="root" presStyleCnt="0">
        <dgm:presLayoutVars>
          <dgm:dir/>
          <dgm:resizeHandles val="exact"/>
        </dgm:presLayoutVars>
      </dgm:prSet>
      <dgm:spPr/>
    </dgm:pt>
    <dgm:pt modelId="{14F138D9-4418-42B4-9F43-1105EDBD43DB}" type="pres">
      <dgm:prSet presAssocID="{F4D5DFC5-BBB0-4E3C-89CD-2E845B0C1101}" presName="compNode" presStyleCnt="0"/>
      <dgm:spPr/>
    </dgm:pt>
    <dgm:pt modelId="{DF0FFED8-0FB4-445A-86CF-9E6903004F13}" type="pres">
      <dgm:prSet presAssocID="{F4D5DFC5-BBB0-4E3C-89CD-2E845B0C1101}"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at"/>
        </a:ext>
      </dgm:extLst>
    </dgm:pt>
    <dgm:pt modelId="{DC893DC8-2FA9-4ECE-96C3-0293600D2C6D}" type="pres">
      <dgm:prSet presAssocID="{F4D5DFC5-BBB0-4E3C-89CD-2E845B0C1101}" presName="spaceRect" presStyleCnt="0"/>
      <dgm:spPr/>
    </dgm:pt>
    <dgm:pt modelId="{26B42B99-6EF8-4C0C-9FD3-CA5268574774}" type="pres">
      <dgm:prSet presAssocID="{F4D5DFC5-BBB0-4E3C-89CD-2E845B0C1101}" presName="textRect" presStyleLbl="revTx" presStyleIdx="0" presStyleCnt="8">
        <dgm:presLayoutVars>
          <dgm:chMax val="1"/>
          <dgm:chPref val="1"/>
        </dgm:presLayoutVars>
      </dgm:prSet>
      <dgm:spPr/>
    </dgm:pt>
    <dgm:pt modelId="{04885CEB-464C-4383-90CB-86E1BDA1980F}" type="pres">
      <dgm:prSet presAssocID="{7F27AA0F-8BB6-437A-A032-3A2DB7B0F001}" presName="sibTrans" presStyleCnt="0"/>
      <dgm:spPr/>
    </dgm:pt>
    <dgm:pt modelId="{652FB11B-743A-49DF-82BF-F7FEA6A40239}" type="pres">
      <dgm:prSet presAssocID="{E2117C94-E846-48F5-9237-34255B85B220}" presName="compNode" presStyleCnt="0"/>
      <dgm:spPr/>
    </dgm:pt>
    <dgm:pt modelId="{4A3F5458-B6EB-4FDB-89D7-F2F6C35A584C}" type="pres">
      <dgm:prSet presAssocID="{E2117C94-E846-48F5-9237-34255B85B220}"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Network Diagram"/>
        </a:ext>
      </dgm:extLst>
    </dgm:pt>
    <dgm:pt modelId="{0A55099A-D17E-4E8C-A97A-5A379707C9C7}" type="pres">
      <dgm:prSet presAssocID="{E2117C94-E846-48F5-9237-34255B85B220}" presName="spaceRect" presStyleCnt="0"/>
      <dgm:spPr/>
    </dgm:pt>
    <dgm:pt modelId="{34C005DF-22BC-4DFC-82CD-C005F290AC06}" type="pres">
      <dgm:prSet presAssocID="{E2117C94-E846-48F5-9237-34255B85B220}" presName="textRect" presStyleLbl="revTx" presStyleIdx="1" presStyleCnt="8">
        <dgm:presLayoutVars>
          <dgm:chMax val="1"/>
          <dgm:chPref val="1"/>
        </dgm:presLayoutVars>
      </dgm:prSet>
      <dgm:spPr/>
    </dgm:pt>
    <dgm:pt modelId="{5D4FC786-1172-4F43-9F64-BA3A24750160}" type="pres">
      <dgm:prSet presAssocID="{6B2DB421-D4E5-4E87-99A3-D018A40F98E2}" presName="sibTrans" presStyleCnt="0"/>
      <dgm:spPr/>
    </dgm:pt>
    <dgm:pt modelId="{CFBFBBDB-84F2-47C0-9975-1AA8A9147CD1}" type="pres">
      <dgm:prSet presAssocID="{DB8E87B3-0FC1-4CA9-88AE-984B99F0E291}" presName="compNode" presStyleCnt="0"/>
      <dgm:spPr/>
    </dgm:pt>
    <dgm:pt modelId="{AE097540-394A-41AC-816B-0820523A679A}" type="pres">
      <dgm:prSet presAssocID="{DB8E87B3-0FC1-4CA9-88AE-984B99F0E291}"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04890C7B-F69F-4B27-9CBD-04028D38F076}" type="pres">
      <dgm:prSet presAssocID="{DB8E87B3-0FC1-4CA9-88AE-984B99F0E291}" presName="spaceRect" presStyleCnt="0"/>
      <dgm:spPr/>
    </dgm:pt>
    <dgm:pt modelId="{1628F719-3D18-4BCA-9127-25E326A9F4D8}" type="pres">
      <dgm:prSet presAssocID="{DB8E87B3-0FC1-4CA9-88AE-984B99F0E291}" presName="textRect" presStyleLbl="revTx" presStyleIdx="2" presStyleCnt="8">
        <dgm:presLayoutVars>
          <dgm:chMax val="1"/>
          <dgm:chPref val="1"/>
        </dgm:presLayoutVars>
      </dgm:prSet>
      <dgm:spPr/>
    </dgm:pt>
    <dgm:pt modelId="{AAD4BF57-89D2-4DB5-BCD9-68D0B674441A}" type="pres">
      <dgm:prSet presAssocID="{9CDCD70C-A880-4916-AC36-6851A5A80285}" presName="sibTrans" presStyleCnt="0"/>
      <dgm:spPr/>
    </dgm:pt>
    <dgm:pt modelId="{67A7E0BF-B17F-4C38-B8CE-3CE85E82F6A0}" type="pres">
      <dgm:prSet presAssocID="{CE974873-661F-45FF-8B5E-49435E360493}" presName="compNode" presStyleCnt="0"/>
      <dgm:spPr/>
    </dgm:pt>
    <dgm:pt modelId="{22A84DF7-0B2C-4023-8C48-8A36514BE7E5}" type="pres">
      <dgm:prSet presAssocID="{CE974873-661F-45FF-8B5E-49435E360493}"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arcode"/>
        </a:ext>
      </dgm:extLst>
    </dgm:pt>
    <dgm:pt modelId="{B868FAF8-DCDA-4BB6-B7B5-23F487862B9B}" type="pres">
      <dgm:prSet presAssocID="{CE974873-661F-45FF-8B5E-49435E360493}" presName="spaceRect" presStyleCnt="0"/>
      <dgm:spPr/>
    </dgm:pt>
    <dgm:pt modelId="{244BB7B8-F24B-4FF4-B1EE-473057D2B271}" type="pres">
      <dgm:prSet presAssocID="{CE974873-661F-45FF-8B5E-49435E360493}" presName="textRect" presStyleLbl="revTx" presStyleIdx="3" presStyleCnt="8">
        <dgm:presLayoutVars>
          <dgm:chMax val="1"/>
          <dgm:chPref val="1"/>
        </dgm:presLayoutVars>
      </dgm:prSet>
      <dgm:spPr/>
    </dgm:pt>
    <dgm:pt modelId="{4CB409CD-3DBE-4808-B682-525C68281AC1}" type="pres">
      <dgm:prSet presAssocID="{8F0F79A2-C96F-401D-BC97-2DBA4172B22F}" presName="sibTrans" presStyleCnt="0"/>
      <dgm:spPr/>
    </dgm:pt>
    <dgm:pt modelId="{39C1DD4C-D786-4391-BF76-09968AE87856}" type="pres">
      <dgm:prSet presAssocID="{852BCC5F-520B-4D91-8E68-BAF1A8B2773E}" presName="compNode" presStyleCnt="0"/>
      <dgm:spPr/>
    </dgm:pt>
    <dgm:pt modelId="{B742E4FA-53C7-49D8-8B55-A817047FC86A}" type="pres">
      <dgm:prSet presAssocID="{852BCC5F-520B-4D91-8E68-BAF1A8B2773E}"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isconnected"/>
        </a:ext>
      </dgm:extLst>
    </dgm:pt>
    <dgm:pt modelId="{2C0A44DF-D236-4BB0-8478-A946D7E65CDA}" type="pres">
      <dgm:prSet presAssocID="{852BCC5F-520B-4D91-8E68-BAF1A8B2773E}" presName="spaceRect" presStyleCnt="0"/>
      <dgm:spPr/>
    </dgm:pt>
    <dgm:pt modelId="{14196E39-E3E7-44CA-9746-2EF25610D588}" type="pres">
      <dgm:prSet presAssocID="{852BCC5F-520B-4D91-8E68-BAF1A8B2773E}" presName="textRect" presStyleLbl="revTx" presStyleIdx="4" presStyleCnt="8">
        <dgm:presLayoutVars>
          <dgm:chMax val="1"/>
          <dgm:chPref val="1"/>
        </dgm:presLayoutVars>
      </dgm:prSet>
      <dgm:spPr/>
    </dgm:pt>
    <dgm:pt modelId="{4274EAD9-D844-4DFB-AB2E-16567D8E264A}" type="pres">
      <dgm:prSet presAssocID="{D49A8AA7-A0E7-48CB-B30A-B34B9B825ED0}" presName="sibTrans" presStyleCnt="0"/>
      <dgm:spPr/>
    </dgm:pt>
    <dgm:pt modelId="{3EB1C105-1204-4451-9CA7-11872FE01F08}" type="pres">
      <dgm:prSet presAssocID="{5943DD98-C70E-4897-8BBE-DCC021348BD9}" presName="compNode" presStyleCnt="0"/>
      <dgm:spPr/>
    </dgm:pt>
    <dgm:pt modelId="{55C6E0C6-6992-4EDD-98DF-50C6D1AA78A3}" type="pres">
      <dgm:prSet presAssocID="{5943DD98-C70E-4897-8BBE-DCC021348BD9}"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Target"/>
        </a:ext>
      </dgm:extLst>
    </dgm:pt>
    <dgm:pt modelId="{3F0996F3-1CA1-4EA6-9BCF-B2C023705497}" type="pres">
      <dgm:prSet presAssocID="{5943DD98-C70E-4897-8BBE-DCC021348BD9}" presName="spaceRect" presStyleCnt="0"/>
      <dgm:spPr/>
    </dgm:pt>
    <dgm:pt modelId="{33BD1AA8-32CA-4020-990E-2659B220C226}" type="pres">
      <dgm:prSet presAssocID="{5943DD98-C70E-4897-8BBE-DCC021348BD9}" presName="textRect" presStyleLbl="revTx" presStyleIdx="5" presStyleCnt="8">
        <dgm:presLayoutVars>
          <dgm:chMax val="1"/>
          <dgm:chPref val="1"/>
        </dgm:presLayoutVars>
      </dgm:prSet>
      <dgm:spPr/>
    </dgm:pt>
    <dgm:pt modelId="{18EEFE0B-6ABC-4F92-B3E7-AB346092DF44}" type="pres">
      <dgm:prSet presAssocID="{D2EF9BC5-773D-4B20-925F-26C8F83FCF11}" presName="sibTrans" presStyleCnt="0"/>
      <dgm:spPr/>
    </dgm:pt>
    <dgm:pt modelId="{533A137B-9268-472D-B788-EFC07FE53E26}" type="pres">
      <dgm:prSet presAssocID="{6BC46C40-DCCD-4E8C-B03D-81FD819B1386}" presName="compNode" presStyleCnt="0"/>
      <dgm:spPr/>
    </dgm:pt>
    <dgm:pt modelId="{4AC3AF1B-30C3-4F22-93BF-C834311D1818}" type="pres">
      <dgm:prSet presAssocID="{6BC46C40-DCCD-4E8C-B03D-81FD819B1386}"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Bullseye"/>
        </a:ext>
      </dgm:extLst>
    </dgm:pt>
    <dgm:pt modelId="{6CFC6C0C-3BF4-4ED2-A28E-BD3E68098479}" type="pres">
      <dgm:prSet presAssocID="{6BC46C40-DCCD-4E8C-B03D-81FD819B1386}" presName="spaceRect" presStyleCnt="0"/>
      <dgm:spPr/>
    </dgm:pt>
    <dgm:pt modelId="{B7CB3A36-9CB0-42AE-A86A-256E80BF0665}" type="pres">
      <dgm:prSet presAssocID="{6BC46C40-DCCD-4E8C-B03D-81FD819B1386}" presName="textRect" presStyleLbl="revTx" presStyleIdx="6" presStyleCnt="8">
        <dgm:presLayoutVars>
          <dgm:chMax val="1"/>
          <dgm:chPref val="1"/>
        </dgm:presLayoutVars>
      </dgm:prSet>
      <dgm:spPr/>
    </dgm:pt>
    <dgm:pt modelId="{3859573D-F056-43FF-B8AA-4150502519D8}" type="pres">
      <dgm:prSet presAssocID="{1A2B6FF4-BF30-4F6B-B18A-36919C331C83}" presName="sibTrans" presStyleCnt="0"/>
      <dgm:spPr/>
    </dgm:pt>
    <dgm:pt modelId="{7F4E96B8-1A35-4494-8432-63B111BF282F}" type="pres">
      <dgm:prSet presAssocID="{ED8B1E42-168D-4D01-B0EF-7B98FCE23981}" presName="compNode" presStyleCnt="0"/>
      <dgm:spPr/>
    </dgm:pt>
    <dgm:pt modelId="{BD1DB6A8-4572-4A33-92D4-03EAD741E6C7}" type="pres">
      <dgm:prSet presAssocID="{ED8B1E42-168D-4D01-B0EF-7B98FCE23981}"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Processor"/>
        </a:ext>
      </dgm:extLst>
    </dgm:pt>
    <dgm:pt modelId="{891C153F-C83D-4EF0-AB85-77DCF2A12918}" type="pres">
      <dgm:prSet presAssocID="{ED8B1E42-168D-4D01-B0EF-7B98FCE23981}" presName="spaceRect" presStyleCnt="0"/>
      <dgm:spPr/>
    </dgm:pt>
    <dgm:pt modelId="{03929417-FD2E-4B7F-9574-93D3251AB3A5}" type="pres">
      <dgm:prSet presAssocID="{ED8B1E42-168D-4D01-B0EF-7B98FCE23981}" presName="textRect" presStyleLbl="revTx" presStyleIdx="7" presStyleCnt="8">
        <dgm:presLayoutVars>
          <dgm:chMax val="1"/>
          <dgm:chPref val="1"/>
        </dgm:presLayoutVars>
      </dgm:prSet>
      <dgm:spPr/>
    </dgm:pt>
  </dgm:ptLst>
  <dgm:cxnLst>
    <dgm:cxn modelId="{41F1C12B-36B9-46B0-82E2-9C9F769B7554}" srcId="{36CD48D8-09B6-46D3-B469-347A54508D83}" destId="{DB8E87B3-0FC1-4CA9-88AE-984B99F0E291}" srcOrd="2" destOrd="0" parTransId="{EE724590-38A9-4E8D-AC2A-D881CC6A95EC}" sibTransId="{9CDCD70C-A880-4916-AC36-6851A5A80285}"/>
    <dgm:cxn modelId="{B4870435-9F26-470C-9625-6161DF335553}" srcId="{36CD48D8-09B6-46D3-B469-347A54508D83}" destId="{E2117C94-E846-48F5-9237-34255B85B220}" srcOrd="1" destOrd="0" parTransId="{9DC9154A-4EFE-4D57-8EB2-A2C19FD7AEF6}" sibTransId="{6B2DB421-D4E5-4E87-99A3-D018A40F98E2}"/>
    <dgm:cxn modelId="{9415113B-1DFB-4910-A366-D1FE3FCB86B3}" type="presOf" srcId="{5943DD98-C70E-4897-8BBE-DCC021348BD9}" destId="{33BD1AA8-32CA-4020-990E-2659B220C226}" srcOrd="0" destOrd="0" presId="urn:microsoft.com/office/officeart/2018/2/layout/IconLabelList"/>
    <dgm:cxn modelId="{37F3833D-53E8-46DB-82E3-52C3D7BC3497}" srcId="{36CD48D8-09B6-46D3-B469-347A54508D83}" destId="{F4D5DFC5-BBB0-4E3C-89CD-2E845B0C1101}" srcOrd="0" destOrd="0" parTransId="{D2475626-6004-4032-9F61-74F34F8C393E}" sibTransId="{7F27AA0F-8BB6-437A-A032-3A2DB7B0F001}"/>
    <dgm:cxn modelId="{02ED2A43-C1FA-47AC-91DF-51283B2DD011}" type="presOf" srcId="{F4D5DFC5-BBB0-4E3C-89CD-2E845B0C1101}" destId="{26B42B99-6EF8-4C0C-9FD3-CA5268574774}" srcOrd="0" destOrd="0" presId="urn:microsoft.com/office/officeart/2018/2/layout/IconLabelList"/>
    <dgm:cxn modelId="{B0256C67-4E7D-490C-86D5-33145249A726}" type="presOf" srcId="{6BC46C40-DCCD-4E8C-B03D-81FD819B1386}" destId="{B7CB3A36-9CB0-42AE-A86A-256E80BF0665}" srcOrd="0" destOrd="0" presId="urn:microsoft.com/office/officeart/2018/2/layout/IconLabelList"/>
    <dgm:cxn modelId="{38F18067-74E5-4BCB-A80F-6582D3027CC8}" type="presOf" srcId="{36CD48D8-09B6-46D3-B469-347A54508D83}" destId="{BB163526-9D98-4682-9EDB-E1C2CF402D1D}" srcOrd="0" destOrd="0" presId="urn:microsoft.com/office/officeart/2018/2/layout/IconLabelList"/>
    <dgm:cxn modelId="{B8BEDB4F-D40A-45D6-A459-75B7264C58C7}" type="presOf" srcId="{ED8B1E42-168D-4D01-B0EF-7B98FCE23981}" destId="{03929417-FD2E-4B7F-9574-93D3251AB3A5}" srcOrd="0" destOrd="0" presId="urn:microsoft.com/office/officeart/2018/2/layout/IconLabelList"/>
    <dgm:cxn modelId="{119E1952-C917-426C-9F5D-E7E4A2202379}" srcId="{36CD48D8-09B6-46D3-B469-347A54508D83}" destId="{6BC46C40-DCCD-4E8C-B03D-81FD819B1386}" srcOrd="6" destOrd="0" parTransId="{282F8255-8F1D-4CD2-9871-1DB6D7DCCE1C}" sibTransId="{1A2B6FF4-BF30-4F6B-B18A-36919C331C83}"/>
    <dgm:cxn modelId="{FCEA3B79-2955-4731-A0FF-F28D37040D6D}" type="presOf" srcId="{E2117C94-E846-48F5-9237-34255B85B220}" destId="{34C005DF-22BC-4DFC-82CD-C005F290AC06}" srcOrd="0" destOrd="0" presId="urn:microsoft.com/office/officeart/2018/2/layout/IconLabelList"/>
    <dgm:cxn modelId="{ACC7C78C-0DE1-4E92-B035-F118488ADC50}" srcId="{36CD48D8-09B6-46D3-B469-347A54508D83}" destId="{852BCC5F-520B-4D91-8E68-BAF1A8B2773E}" srcOrd="4" destOrd="0" parTransId="{3B8A0142-EE92-4EAF-A096-ADAE6EC09FD7}" sibTransId="{D49A8AA7-A0E7-48CB-B30A-B34B9B825ED0}"/>
    <dgm:cxn modelId="{4544078D-C4DB-4D9B-BBB0-A0E15522626D}" srcId="{36CD48D8-09B6-46D3-B469-347A54508D83}" destId="{5943DD98-C70E-4897-8BBE-DCC021348BD9}" srcOrd="5" destOrd="0" parTransId="{3F9F4C9B-96A9-4C4A-9544-0E64ED141176}" sibTransId="{D2EF9BC5-773D-4B20-925F-26C8F83FCF11}"/>
    <dgm:cxn modelId="{8F2407BE-3331-427F-825E-4011E2359265}" type="presOf" srcId="{852BCC5F-520B-4D91-8E68-BAF1A8B2773E}" destId="{14196E39-E3E7-44CA-9746-2EF25610D588}" srcOrd="0" destOrd="0" presId="urn:microsoft.com/office/officeart/2018/2/layout/IconLabelList"/>
    <dgm:cxn modelId="{1AF2E1BE-6490-4D95-B903-4A04A30D5796}" srcId="{36CD48D8-09B6-46D3-B469-347A54508D83}" destId="{CE974873-661F-45FF-8B5E-49435E360493}" srcOrd="3" destOrd="0" parTransId="{0F15261F-25E0-4E50-933D-AC99FE09C80E}" sibTransId="{8F0F79A2-C96F-401D-BC97-2DBA4172B22F}"/>
    <dgm:cxn modelId="{438E43E5-6000-4979-BE2D-AC938529690A}" type="presOf" srcId="{CE974873-661F-45FF-8B5E-49435E360493}" destId="{244BB7B8-F24B-4FF4-B1EE-473057D2B271}" srcOrd="0" destOrd="0" presId="urn:microsoft.com/office/officeart/2018/2/layout/IconLabelList"/>
    <dgm:cxn modelId="{081ED1EA-DFCF-4446-8B54-508A8D0F9D55}" type="presOf" srcId="{DB8E87B3-0FC1-4CA9-88AE-984B99F0E291}" destId="{1628F719-3D18-4BCA-9127-25E326A9F4D8}" srcOrd="0" destOrd="0" presId="urn:microsoft.com/office/officeart/2018/2/layout/IconLabelList"/>
    <dgm:cxn modelId="{22FAA9EE-E735-4A5C-96DC-77BF1749B1D3}" srcId="{36CD48D8-09B6-46D3-B469-347A54508D83}" destId="{ED8B1E42-168D-4D01-B0EF-7B98FCE23981}" srcOrd="7" destOrd="0" parTransId="{A0C6130D-BC96-4AE8-B087-F25709F4AD94}" sibTransId="{04AD4E75-6892-48E2-8579-0480E9976632}"/>
    <dgm:cxn modelId="{F8CAA7AC-B528-4297-BB5A-9FC4FD851B84}" type="presParOf" srcId="{BB163526-9D98-4682-9EDB-E1C2CF402D1D}" destId="{14F138D9-4418-42B4-9F43-1105EDBD43DB}" srcOrd="0" destOrd="0" presId="urn:microsoft.com/office/officeart/2018/2/layout/IconLabelList"/>
    <dgm:cxn modelId="{1585F443-57AD-40CC-B75A-F78351716F58}" type="presParOf" srcId="{14F138D9-4418-42B4-9F43-1105EDBD43DB}" destId="{DF0FFED8-0FB4-445A-86CF-9E6903004F13}" srcOrd="0" destOrd="0" presId="urn:microsoft.com/office/officeart/2018/2/layout/IconLabelList"/>
    <dgm:cxn modelId="{6E2B9E6B-B57B-4594-AE8F-B0EACB799418}" type="presParOf" srcId="{14F138D9-4418-42B4-9F43-1105EDBD43DB}" destId="{DC893DC8-2FA9-4ECE-96C3-0293600D2C6D}" srcOrd="1" destOrd="0" presId="urn:microsoft.com/office/officeart/2018/2/layout/IconLabelList"/>
    <dgm:cxn modelId="{3F01244F-EA04-4C98-9663-AC5456CE46B9}" type="presParOf" srcId="{14F138D9-4418-42B4-9F43-1105EDBD43DB}" destId="{26B42B99-6EF8-4C0C-9FD3-CA5268574774}" srcOrd="2" destOrd="0" presId="urn:microsoft.com/office/officeart/2018/2/layout/IconLabelList"/>
    <dgm:cxn modelId="{54187215-D80B-4162-8A82-917BEC8DF449}" type="presParOf" srcId="{BB163526-9D98-4682-9EDB-E1C2CF402D1D}" destId="{04885CEB-464C-4383-90CB-86E1BDA1980F}" srcOrd="1" destOrd="0" presId="urn:microsoft.com/office/officeart/2018/2/layout/IconLabelList"/>
    <dgm:cxn modelId="{932995E8-2EBE-4E85-9A9F-A90F17418A11}" type="presParOf" srcId="{BB163526-9D98-4682-9EDB-E1C2CF402D1D}" destId="{652FB11B-743A-49DF-82BF-F7FEA6A40239}" srcOrd="2" destOrd="0" presId="urn:microsoft.com/office/officeart/2018/2/layout/IconLabelList"/>
    <dgm:cxn modelId="{4F6E3BCE-A802-4C2F-BD16-8B2176207A31}" type="presParOf" srcId="{652FB11B-743A-49DF-82BF-F7FEA6A40239}" destId="{4A3F5458-B6EB-4FDB-89D7-F2F6C35A584C}" srcOrd="0" destOrd="0" presId="urn:microsoft.com/office/officeart/2018/2/layout/IconLabelList"/>
    <dgm:cxn modelId="{7C54C69D-0B8A-4364-A2F8-D6028AFAB13C}" type="presParOf" srcId="{652FB11B-743A-49DF-82BF-F7FEA6A40239}" destId="{0A55099A-D17E-4E8C-A97A-5A379707C9C7}" srcOrd="1" destOrd="0" presId="urn:microsoft.com/office/officeart/2018/2/layout/IconLabelList"/>
    <dgm:cxn modelId="{CBCEB933-0D50-4440-992F-40E5D1C0D8A6}" type="presParOf" srcId="{652FB11B-743A-49DF-82BF-F7FEA6A40239}" destId="{34C005DF-22BC-4DFC-82CD-C005F290AC06}" srcOrd="2" destOrd="0" presId="urn:microsoft.com/office/officeart/2018/2/layout/IconLabelList"/>
    <dgm:cxn modelId="{AA8C62EC-9058-43A5-9453-73DB0BBFA758}" type="presParOf" srcId="{BB163526-9D98-4682-9EDB-E1C2CF402D1D}" destId="{5D4FC786-1172-4F43-9F64-BA3A24750160}" srcOrd="3" destOrd="0" presId="urn:microsoft.com/office/officeart/2018/2/layout/IconLabelList"/>
    <dgm:cxn modelId="{4F160898-2335-4289-B636-23BEC66BB7FF}" type="presParOf" srcId="{BB163526-9D98-4682-9EDB-E1C2CF402D1D}" destId="{CFBFBBDB-84F2-47C0-9975-1AA8A9147CD1}" srcOrd="4" destOrd="0" presId="urn:microsoft.com/office/officeart/2018/2/layout/IconLabelList"/>
    <dgm:cxn modelId="{8065ED15-4B6D-49FE-9ACC-95879E3387AA}" type="presParOf" srcId="{CFBFBBDB-84F2-47C0-9975-1AA8A9147CD1}" destId="{AE097540-394A-41AC-816B-0820523A679A}" srcOrd="0" destOrd="0" presId="urn:microsoft.com/office/officeart/2018/2/layout/IconLabelList"/>
    <dgm:cxn modelId="{A4F3DC9D-8134-439A-8297-4D8029D3AD5C}" type="presParOf" srcId="{CFBFBBDB-84F2-47C0-9975-1AA8A9147CD1}" destId="{04890C7B-F69F-4B27-9CBD-04028D38F076}" srcOrd="1" destOrd="0" presId="urn:microsoft.com/office/officeart/2018/2/layout/IconLabelList"/>
    <dgm:cxn modelId="{CBDF8B25-EA00-4390-A8C2-D16AB1A28789}" type="presParOf" srcId="{CFBFBBDB-84F2-47C0-9975-1AA8A9147CD1}" destId="{1628F719-3D18-4BCA-9127-25E326A9F4D8}" srcOrd="2" destOrd="0" presId="urn:microsoft.com/office/officeart/2018/2/layout/IconLabelList"/>
    <dgm:cxn modelId="{E4F287A2-5EE9-43B4-B4AA-326841A40ACC}" type="presParOf" srcId="{BB163526-9D98-4682-9EDB-E1C2CF402D1D}" destId="{AAD4BF57-89D2-4DB5-BCD9-68D0B674441A}" srcOrd="5" destOrd="0" presId="urn:microsoft.com/office/officeart/2018/2/layout/IconLabelList"/>
    <dgm:cxn modelId="{35410C74-F183-416A-9880-8F3EFC92BCAF}" type="presParOf" srcId="{BB163526-9D98-4682-9EDB-E1C2CF402D1D}" destId="{67A7E0BF-B17F-4C38-B8CE-3CE85E82F6A0}" srcOrd="6" destOrd="0" presId="urn:microsoft.com/office/officeart/2018/2/layout/IconLabelList"/>
    <dgm:cxn modelId="{FD4669A0-B3CE-4FDF-9C74-AFF00C54EEE9}" type="presParOf" srcId="{67A7E0BF-B17F-4C38-B8CE-3CE85E82F6A0}" destId="{22A84DF7-0B2C-4023-8C48-8A36514BE7E5}" srcOrd="0" destOrd="0" presId="urn:microsoft.com/office/officeart/2018/2/layout/IconLabelList"/>
    <dgm:cxn modelId="{F03874FB-7B44-4294-B4AC-22660ED7F0B0}" type="presParOf" srcId="{67A7E0BF-B17F-4C38-B8CE-3CE85E82F6A0}" destId="{B868FAF8-DCDA-4BB6-B7B5-23F487862B9B}" srcOrd="1" destOrd="0" presId="urn:microsoft.com/office/officeart/2018/2/layout/IconLabelList"/>
    <dgm:cxn modelId="{1A43F817-FDA9-45B9-A97D-272BDECAA9B0}" type="presParOf" srcId="{67A7E0BF-B17F-4C38-B8CE-3CE85E82F6A0}" destId="{244BB7B8-F24B-4FF4-B1EE-473057D2B271}" srcOrd="2" destOrd="0" presId="urn:microsoft.com/office/officeart/2018/2/layout/IconLabelList"/>
    <dgm:cxn modelId="{B31E3921-C3B5-4F83-BAD5-2BA757C1B5AE}" type="presParOf" srcId="{BB163526-9D98-4682-9EDB-E1C2CF402D1D}" destId="{4CB409CD-3DBE-4808-B682-525C68281AC1}" srcOrd="7" destOrd="0" presId="urn:microsoft.com/office/officeart/2018/2/layout/IconLabelList"/>
    <dgm:cxn modelId="{94028CCA-0728-41E1-AA77-930B2BBF9694}" type="presParOf" srcId="{BB163526-9D98-4682-9EDB-E1C2CF402D1D}" destId="{39C1DD4C-D786-4391-BF76-09968AE87856}" srcOrd="8" destOrd="0" presId="urn:microsoft.com/office/officeart/2018/2/layout/IconLabelList"/>
    <dgm:cxn modelId="{91E74704-1E9B-456A-AEC2-DE82FB2C1933}" type="presParOf" srcId="{39C1DD4C-D786-4391-BF76-09968AE87856}" destId="{B742E4FA-53C7-49D8-8B55-A817047FC86A}" srcOrd="0" destOrd="0" presId="urn:microsoft.com/office/officeart/2018/2/layout/IconLabelList"/>
    <dgm:cxn modelId="{2F73A10E-52ED-4695-9C37-D1FCEBE8EEB1}" type="presParOf" srcId="{39C1DD4C-D786-4391-BF76-09968AE87856}" destId="{2C0A44DF-D236-4BB0-8478-A946D7E65CDA}" srcOrd="1" destOrd="0" presId="urn:microsoft.com/office/officeart/2018/2/layout/IconLabelList"/>
    <dgm:cxn modelId="{7FF9D2EF-3347-4724-BCFF-11E7ED1E1E0C}" type="presParOf" srcId="{39C1DD4C-D786-4391-BF76-09968AE87856}" destId="{14196E39-E3E7-44CA-9746-2EF25610D588}" srcOrd="2" destOrd="0" presId="urn:microsoft.com/office/officeart/2018/2/layout/IconLabelList"/>
    <dgm:cxn modelId="{1B5D593D-C28B-4BD8-BC52-998469713360}" type="presParOf" srcId="{BB163526-9D98-4682-9EDB-E1C2CF402D1D}" destId="{4274EAD9-D844-4DFB-AB2E-16567D8E264A}" srcOrd="9" destOrd="0" presId="urn:microsoft.com/office/officeart/2018/2/layout/IconLabelList"/>
    <dgm:cxn modelId="{03A8D119-A7A0-4FD3-A854-3E0CA9A78DF5}" type="presParOf" srcId="{BB163526-9D98-4682-9EDB-E1C2CF402D1D}" destId="{3EB1C105-1204-4451-9CA7-11872FE01F08}" srcOrd="10" destOrd="0" presId="urn:microsoft.com/office/officeart/2018/2/layout/IconLabelList"/>
    <dgm:cxn modelId="{777F179F-4705-4A98-84DA-385888D0FAAD}" type="presParOf" srcId="{3EB1C105-1204-4451-9CA7-11872FE01F08}" destId="{55C6E0C6-6992-4EDD-98DF-50C6D1AA78A3}" srcOrd="0" destOrd="0" presId="urn:microsoft.com/office/officeart/2018/2/layout/IconLabelList"/>
    <dgm:cxn modelId="{668E2D9A-2D27-41D8-B035-8227D70E435D}" type="presParOf" srcId="{3EB1C105-1204-4451-9CA7-11872FE01F08}" destId="{3F0996F3-1CA1-4EA6-9BCF-B2C023705497}" srcOrd="1" destOrd="0" presId="urn:microsoft.com/office/officeart/2018/2/layout/IconLabelList"/>
    <dgm:cxn modelId="{CB46969F-AD3C-4E9D-8B65-2DF4F98DCD3E}" type="presParOf" srcId="{3EB1C105-1204-4451-9CA7-11872FE01F08}" destId="{33BD1AA8-32CA-4020-990E-2659B220C226}" srcOrd="2" destOrd="0" presId="urn:microsoft.com/office/officeart/2018/2/layout/IconLabelList"/>
    <dgm:cxn modelId="{16B05871-AB4A-4C4B-ADB2-E676F841A7C3}" type="presParOf" srcId="{BB163526-9D98-4682-9EDB-E1C2CF402D1D}" destId="{18EEFE0B-6ABC-4F92-B3E7-AB346092DF44}" srcOrd="11" destOrd="0" presId="urn:microsoft.com/office/officeart/2018/2/layout/IconLabelList"/>
    <dgm:cxn modelId="{1A344F83-5D7D-4773-ADCC-5C23297B2327}" type="presParOf" srcId="{BB163526-9D98-4682-9EDB-E1C2CF402D1D}" destId="{533A137B-9268-472D-B788-EFC07FE53E26}" srcOrd="12" destOrd="0" presId="urn:microsoft.com/office/officeart/2018/2/layout/IconLabelList"/>
    <dgm:cxn modelId="{3229EFCB-720E-4E7E-8139-656683898051}" type="presParOf" srcId="{533A137B-9268-472D-B788-EFC07FE53E26}" destId="{4AC3AF1B-30C3-4F22-93BF-C834311D1818}" srcOrd="0" destOrd="0" presId="urn:microsoft.com/office/officeart/2018/2/layout/IconLabelList"/>
    <dgm:cxn modelId="{3ACE2C5B-F98C-4CF6-8FF3-C1CC6F603835}" type="presParOf" srcId="{533A137B-9268-472D-B788-EFC07FE53E26}" destId="{6CFC6C0C-3BF4-4ED2-A28E-BD3E68098479}" srcOrd="1" destOrd="0" presId="urn:microsoft.com/office/officeart/2018/2/layout/IconLabelList"/>
    <dgm:cxn modelId="{146044FB-535F-447E-8A74-E8BDDEEAC8EF}" type="presParOf" srcId="{533A137B-9268-472D-B788-EFC07FE53E26}" destId="{B7CB3A36-9CB0-42AE-A86A-256E80BF0665}" srcOrd="2" destOrd="0" presId="urn:microsoft.com/office/officeart/2018/2/layout/IconLabelList"/>
    <dgm:cxn modelId="{CB31A050-4D16-4286-9532-EDB8477AE9CD}" type="presParOf" srcId="{BB163526-9D98-4682-9EDB-E1C2CF402D1D}" destId="{3859573D-F056-43FF-B8AA-4150502519D8}" srcOrd="13" destOrd="0" presId="urn:microsoft.com/office/officeart/2018/2/layout/IconLabelList"/>
    <dgm:cxn modelId="{7F5D8913-5848-4227-ACB7-E7C32DA71B42}" type="presParOf" srcId="{BB163526-9D98-4682-9EDB-E1C2CF402D1D}" destId="{7F4E96B8-1A35-4494-8432-63B111BF282F}" srcOrd="14" destOrd="0" presId="urn:microsoft.com/office/officeart/2018/2/layout/IconLabelList"/>
    <dgm:cxn modelId="{233FBE75-9BC3-4218-9766-808CF9A0DDF6}" type="presParOf" srcId="{7F4E96B8-1A35-4494-8432-63B111BF282F}" destId="{BD1DB6A8-4572-4A33-92D4-03EAD741E6C7}" srcOrd="0" destOrd="0" presId="urn:microsoft.com/office/officeart/2018/2/layout/IconLabelList"/>
    <dgm:cxn modelId="{AF9F6130-6ECD-4918-82B5-B80A07707F59}" type="presParOf" srcId="{7F4E96B8-1A35-4494-8432-63B111BF282F}" destId="{891C153F-C83D-4EF0-AB85-77DCF2A12918}" srcOrd="1" destOrd="0" presId="urn:microsoft.com/office/officeart/2018/2/layout/IconLabelList"/>
    <dgm:cxn modelId="{C4FF1048-D21E-47D5-9B42-82FD98949BA2}" type="presParOf" srcId="{7F4E96B8-1A35-4494-8432-63B111BF282F}" destId="{03929417-FD2E-4B7F-9574-93D3251AB3A5}"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8F0DE26-8F89-4D23-A71F-EC269DB542D4}" type="doc">
      <dgm:prSet loTypeId="urn:microsoft.com/office/officeart/2018/2/layout/IconVerticalSolidList" loCatId="icon" qsTypeId="urn:microsoft.com/office/officeart/2005/8/quickstyle/simple1" qsCatId="simple" csTypeId="urn:microsoft.com/office/officeart/2018/5/colors/Iconchunking_neutralicontext_accent0_3" csCatId="mainScheme" phldr="1"/>
      <dgm:spPr/>
      <dgm:t>
        <a:bodyPr/>
        <a:lstStyle/>
        <a:p>
          <a:endParaRPr lang="en-US"/>
        </a:p>
      </dgm:t>
    </dgm:pt>
    <dgm:pt modelId="{82C32A4D-28CA-4BAE-9564-0708CAF4A7A4}">
      <dgm:prSet/>
      <dgm:spPr>
        <a:solidFill>
          <a:schemeClr val="bg2">
            <a:lumMod val="50000"/>
          </a:schemeClr>
        </a:solidFill>
      </dgm:spPr>
      <dgm:t>
        <a:bodyPr/>
        <a:lstStyle/>
        <a:p>
          <a:pPr>
            <a:lnSpc>
              <a:spcPct val="100000"/>
            </a:lnSpc>
          </a:pPr>
          <a:r>
            <a:rPr lang="en-US" b="1" i="0" baseline="0" dirty="0">
              <a:solidFill>
                <a:schemeClr val="bg1"/>
              </a:solidFill>
              <a:latin typeface="Calibri" panose="020F0502020204030204" pitchFamily="34" charset="0"/>
              <a:ea typeface="Calibri" panose="020F0502020204030204" pitchFamily="34" charset="0"/>
              <a:cs typeface="Calibri" panose="020F0502020204030204" pitchFamily="34" charset="0"/>
            </a:rPr>
            <a:t>Model Selection: </a:t>
          </a:r>
          <a:r>
            <a:rPr lang="en-US" b="0" i="0" baseline="0" dirty="0">
              <a:solidFill>
                <a:schemeClr val="bg1"/>
              </a:solidFill>
              <a:latin typeface="Calibri" panose="020F0502020204030204" pitchFamily="34" charset="0"/>
              <a:ea typeface="Calibri" panose="020F0502020204030204" pitchFamily="34" charset="0"/>
              <a:cs typeface="Calibri" panose="020F0502020204030204" pitchFamily="34" charset="0"/>
            </a:rPr>
            <a:t>Chose Random Forest Classifier for its superior accuracy.</a:t>
          </a:r>
          <a:endParaRPr lang="en-US" dirty="0">
            <a:solidFill>
              <a:schemeClr val="bg1"/>
            </a:solidFill>
            <a:latin typeface="Calibri" panose="020F0502020204030204" pitchFamily="34" charset="0"/>
            <a:ea typeface="Calibri" panose="020F0502020204030204" pitchFamily="34" charset="0"/>
            <a:cs typeface="Calibri" panose="020F0502020204030204" pitchFamily="34" charset="0"/>
          </a:endParaRPr>
        </a:p>
      </dgm:t>
    </dgm:pt>
    <dgm:pt modelId="{C0C34105-51B3-45AE-80C6-97B7A0578F31}" type="parTrans" cxnId="{02755A8E-993B-456C-B7A6-D11EEF446EBA}">
      <dgm:prSet/>
      <dgm:spPr/>
      <dgm:t>
        <a:bodyPr/>
        <a:lstStyle/>
        <a:p>
          <a:endParaRPr lang="en-US"/>
        </a:p>
      </dgm:t>
    </dgm:pt>
    <dgm:pt modelId="{884B8911-14D4-4B3A-B2CA-9D49E91D121F}" type="sibTrans" cxnId="{02755A8E-993B-456C-B7A6-D11EEF446EBA}">
      <dgm:prSet/>
      <dgm:spPr/>
      <dgm:t>
        <a:bodyPr/>
        <a:lstStyle/>
        <a:p>
          <a:endParaRPr lang="en-US"/>
        </a:p>
      </dgm:t>
    </dgm:pt>
    <dgm:pt modelId="{519E071E-9CEE-479D-8375-B6D07A1901C6}">
      <dgm:prSet/>
      <dgm:spPr>
        <a:solidFill>
          <a:schemeClr val="bg2">
            <a:lumMod val="50000"/>
          </a:schemeClr>
        </a:solidFill>
      </dgm:spPr>
      <dgm:t>
        <a:bodyPr/>
        <a:lstStyle/>
        <a:p>
          <a:pPr>
            <a:lnSpc>
              <a:spcPct val="100000"/>
            </a:lnSpc>
          </a:pPr>
          <a:r>
            <a:rPr lang="en-US" b="1" i="0" baseline="0" dirty="0">
              <a:solidFill>
                <a:schemeClr val="bg1"/>
              </a:solidFill>
              <a:latin typeface="Calibri" panose="020F0502020204030204" pitchFamily="34" charset="0"/>
              <a:ea typeface="Calibri" panose="020F0502020204030204" pitchFamily="34" charset="0"/>
              <a:cs typeface="Calibri" panose="020F0502020204030204" pitchFamily="34" charset="0"/>
            </a:rPr>
            <a:t>Deployment Process: </a:t>
          </a:r>
          <a:r>
            <a:rPr lang="en-US" b="0" i="0" baseline="0" dirty="0">
              <a:solidFill>
                <a:schemeClr val="bg1"/>
              </a:solidFill>
              <a:latin typeface="Calibri" panose="020F0502020204030204" pitchFamily="34" charset="0"/>
              <a:ea typeface="Calibri" panose="020F0502020204030204" pitchFamily="34" charset="0"/>
              <a:cs typeface="Calibri" panose="020F0502020204030204" pitchFamily="34" charset="0"/>
            </a:rPr>
            <a:t>Created dedicated directory, encapsulated model into pickle file, and developed Flask application for user interaction.</a:t>
          </a:r>
          <a:endParaRPr lang="en-US" dirty="0">
            <a:solidFill>
              <a:schemeClr val="bg1"/>
            </a:solidFill>
            <a:latin typeface="Calibri" panose="020F0502020204030204" pitchFamily="34" charset="0"/>
            <a:ea typeface="Calibri" panose="020F0502020204030204" pitchFamily="34" charset="0"/>
            <a:cs typeface="Calibri" panose="020F0502020204030204" pitchFamily="34" charset="0"/>
          </a:endParaRPr>
        </a:p>
      </dgm:t>
    </dgm:pt>
    <dgm:pt modelId="{A9C251AF-7111-432F-8AB9-E653BAF5230A}" type="parTrans" cxnId="{F00A44DD-0044-4DD9-89C8-4B8126AEB6E2}">
      <dgm:prSet/>
      <dgm:spPr/>
      <dgm:t>
        <a:bodyPr/>
        <a:lstStyle/>
        <a:p>
          <a:endParaRPr lang="en-US"/>
        </a:p>
      </dgm:t>
    </dgm:pt>
    <dgm:pt modelId="{3C05BE0D-7271-4042-9749-3314196DC10E}" type="sibTrans" cxnId="{F00A44DD-0044-4DD9-89C8-4B8126AEB6E2}">
      <dgm:prSet/>
      <dgm:spPr/>
      <dgm:t>
        <a:bodyPr/>
        <a:lstStyle/>
        <a:p>
          <a:endParaRPr lang="en-US"/>
        </a:p>
      </dgm:t>
    </dgm:pt>
    <dgm:pt modelId="{3498EBCD-6C39-42AC-A8D0-A17F74263685}">
      <dgm:prSet/>
      <dgm:spPr>
        <a:solidFill>
          <a:schemeClr val="bg2">
            <a:lumMod val="50000"/>
          </a:schemeClr>
        </a:solidFill>
      </dgm:spPr>
      <dgm:t>
        <a:bodyPr/>
        <a:lstStyle/>
        <a:p>
          <a:pPr>
            <a:lnSpc>
              <a:spcPct val="100000"/>
            </a:lnSpc>
          </a:pPr>
          <a:r>
            <a:rPr lang="en-US" b="1" i="0" baseline="0" dirty="0">
              <a:solidFill>
                <a:schemeClr val="bg1"/>
              </a:solidFill>
              <a:latin typeface="Calibri" panose="020F0502020204030204" pitchFamily="34" charset="0"/>
              <a:ea typeface="Calibri" panose="020F0502020204030204" pitchFamily="34" charset="0"/>
              <a:cs typeface="Calibri" panose="020F0502020204030204" pitchFamily="34" charset="0"/>
            </a:rPr>
            <a:t>Flask Application: </a:t>
          </a:r>
          <a:r>
            <a:rPr lang="en-US" b="0" i="0" baseline="0" dirty="0">
              <a:solidFill>
                <a:schemeClr val="bg1"/>
              </a:solidFill>
              <a:latin typeface="Calibri" panose="020F0502020204030204" pitchFamily="34" charset="0"/>
              <a:ea typeface="Calibri" panose="020F0502020204030204" pitchFamily="34" charset="0"/>
              <a:cs typeface="Calibri" panose="020F0502020204030204" pitchFamily="34" charset="0"/>
            </a:rPr>
            <a:t>Empowers users to input values for crime class predictions through an interactive web page.</a:t>
          </a:r>
          <a:endParaRPr lang="en-US" dirty="0">
            <a:solidFill>
              <a:schemeClr val="bg1"/>
            </a:solidFill>
            <a:latin typeface="Calibri" panose="020F0502020204030204" pitchFamily="34" charset="0"/>
            <a:ea typeface="Calibri" panose="020F0502020204030204" pitchFamily="34" charset="0"/>
            <a:cs typeface="Calibri" panose="020F0502020204030204" pitchFamily="34" charset="0"/>
          </a:endParaRPr>
        </a:p>
      </dgm:t>
    </dgm:pt>
    <dgm:pt modelId="{3BF80AFA-3922-496C-A836-389B85E4FBA5}" type="parTrans" cxnId="{B7681C4B-9983-4943-B6D3-C21A9D666506}">
      <dgm:prSet/>
      <dgm:spPr/>
      <dgm:t>
        <a:bodyPr/>
        <a:lstStyle/>
        <a:p>
          <a:endParaRPr lang="en-US"/>
        </a:p>
      </dgm:t>
    </dgm:pt>
    <dgm:pt modelId="{8ED1291A-5877-4569-8254-1A75610AC7A1}" type="sibTrans" cxnId="{B7681C4B-9983-4943-B6D3-C21A9D666506}">
      <dgm:prSet/>
      <dgm:spPr/>
      <dgm:t>
        <a:bodyPr/>
        <a:lstStyle/>
        <a:p>
          <a:endParaRPr lang="en-US"/>
        </a:p>
      </dgm:t>
    </dgm:pt>
    <dgm:pt modelId="{265EDCDB-8401-48AE-8349-35C449373483}" type="pres">
      <dgm:prSet presAssocID="{58F0DE26-8F89-4D23-A71F-EC269DB542D4}" presName="root" presStyleCnt="0">
        <dgm:presLayoutVars>
          <dgm:dir/>
          <dgm:resizeHandles val="exact"/>
        </dgm:presLayoutVars>
      </dgm:prSet>
      <dgm:spPr/>
    </dgm:pt>
    <dgm:pt modelId="{5AB46A25-979A-42CD-B5CF-EF2DCE198D62}" type="pres">
      <dgm:prSet presAssocID="{82C32A4D-28CA-4BAE-9564-0708CAF4A7A4}" presName="compNode" presStyleCnt="0"/>
      <dgm:spPr/>
    </dgm:pt>
    <dgm:pt modelId="{17BAAC7B-700C-47C1-8870-3B4EB6856C8A}" type="pres">
      <dgm:prSet presAssocID="{82C32A4D-28CA-4BAE-9564-0708CAF4A7A4}" presName="bgRect" presStyleLbl="bgShp" presStyleIdx="0" presStyleCnt="3"/>
      <dgm:spPr>
        <a:solidFill>
          <a:schemeClr val="bg2">
            <a:lumMod val="50000"/>
          </a:schemeClr>
        </a:solidFill>
      </dgm:spPr>
    </dgm:pt>
    <dgm:pt modelId="{BA2D8C03-AF88-4B45-8EDE-68B07EB36B64}" type="pres">
      <dgm:prSet presAssocID="{82C32A4D-28CA-4BAE-9564-0708CAF4A7A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orest scene"/>
        </a:ext>
      </dgm:extLst>
    </dgm:pt>
    <dgm:pt modelId="{FDF393BF-47C1-4667-9B2D-5D8B7687FEB9}" type="pres">
      <dgm:prSet presAssocID="{82C32A4D-28CA-4BAE-9564-0708CAF4A7A4}" presName="spaceRect" presStyleCnt="0"/>
      <dgm:spPr/>
    </dgm:pt>
    <dgm:pt modelId="{B1FB7326-864A-46BD-95E1-08278ADD99D4}" type="pres">
      <dgm:prSet presAssocID="{82C32A4D-28CA-4BAE-9564-0708CAF4A7A4}" presName="parTx" presStyleLbl="revTx" presStyleIdx="0" presStyleCnt="3">
        <dgm:presLayoutVars>
          <dgm:chMax val="0"/>
          <dgm:chPref val="0"/>
        </dgm:presLayoutVars>
      </dgm:prSet>
      <dgm:spPr/>
    </dgm:pt>
    <dgm:pt modelId="{6D8E8D86-6329-4016-9082-61A629B4F6E8}" type="pres">
      <dgm:prSet presAssocID="{884B8911-14D4-4B3A-B2CA-9D49E91D121F}" presName="sibTrans" presStyleCnt="0"/>
      <dgm:spPr/>
    </dgm:pt>
    <dgm:pt modelId="{BD1C0F73-5798-418B-819C-E94CA650BBAD}" type="pres">
      <dgm:prSet presAssocID="{519E071E-9CEE-479D-8375-B6D07A1901C6}" presName="compNode" presStyleCnt="0"/>
      <dgm:spPr/>
    </dgm:pt>
    <dgm:pt modelId="{5F19CE6D-4330-406D-B6FB-B46791A2EE11}" type="pres">
      <dgm:prSet presAssocID="{519E071E-9CEE-479D-8375-B6D07A1901C6}" presName="bgRect" presStyleLbl="bgShp" presStyleIdx="1" presStyleCnt="3"/>
      <dgm:spPr>
        <a:solidFill>
          <a:schemeClr val="bg2">
            <a:lumMod val="50000"/>
          </a:schemeClr>
        </a:solidFill>
      </dgm:spPr>
    </dgm:pt>
    <dgm:pt modelId="{7993678B-0C46-4D21-AF53-DF1DD6C5B3F5}" type="pres">
      <dgm:prSet presAssocID="{519E071E-9CEE-479D-8375-B6D07A1901C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ask"/>
        </a:ext>
      </dgm:extLst>
    </dgm:pt>
    <dgm:pt modelId="{15FCB6CC-CA89-4344-B050-28ED3BC0D492}" type="pres">
      <dgm:prSet presAssocID="{519E071E-9CEE-479D-8375-B6D07A1901C6}" presName="spaceRect" presStyleCnt="0"/>
      <dgm:spPr/>
    </dgm:pt>
    <dgm:pt modelId="{76EFD5DD-190E-4B33-A88A-17DDED062160}" type="pres">
      <dgm:prSet presAssocID="{519E071E-9CEE-479D-8375-B6D07A1901C6}" presName="parTx" presStyleLbl="revTx" presStyleIdx="1" presStyleCnt="3">
        <dgm:presLayoutVars>
          <dgm:chMax val="0"/>
          <dgm:chPref val="0"/>
        </dgm:presLayoutVars>
      </dgm:prSet>
      <dgm:spPr/>
    </dgm:pt>
    <dgm:pt modelId="{570EA816-DA67-493A-8C36-E12662B7DCCE}" type="pres">
      <dgm:prSet presAssocID="{3C05BE0D-7271-4042-9749-3314196DC10E}" presName="sibTrans" presStyleCnt="0"/>
      <dgm:spPr/>
    </dgm:pt>
    <dgm:pt modelId="{64543917-E415-42B7-B344-5B1BD5632F6F}" type="pres">
      <dgm:prSet presAssocID="{3498EBCD-6C39-42AC-A8D0-A17F74263685}" presName="compNode" presStyleCnt="0"/>
      <dgm:spPr/>
    </dgm:pt>
    <dgm:pt modelId="{1AC35B58-C1AC-4686-ACFE-FA4C7E448F4C}" type="pres">
      <dgm:prSet presAssocID="{3498EBCD-6C39-42AC-A8D0-A17F74263685}" presName="bgRect" presStyleLbl="bgShp" presStyleIdx="2" presStyleCnt="3"/>
      <dgm:spPr>
        <a:solidFill>
          <a:schemeClr val="bg2">
            <a:lumMod val="50000"/>
          </a:schemeClr>
        </a:solidFill>
      </dgm:spPr>
    </dgm:pt>
    <dgm:pt modelId="{5BE920A1-BF6C-49AC-AD71-B55F4BB7ECEB}" type="pres">
      <dgm:prSet presAssocID="{3498EBCD-6C39-42AC-A8D0-A17F7426368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ientist"/>
        </a:ext>
      </dgm:extLst>
    </dgm:pt>
    <dgm:pt modelId="{4D773500-7381-4F30-B6D7-4500BF82A1C8}" type="pres">
      <dgm:prSet presAssocID="{3498EBCD-6C39-42AC-A8D0-A17F74263685}" presName="spaceRect" presStyleCnt="0"/>
      <dgm:spPr/>
    </dgm:pt>
    <dgm:pt modelId="{0B912C9F-D70D-4FFC-B4A3-2A45C5D03A4E}" type="pres">
      <dgm:prSet presAssocID="{3498EBCD-6C39-42AC-A8D0-A17F74263685}" presName="parTx" presStyleLbl="revTx" presStyleIdx="2" presStyleCnt="3">
        <dgm:presLayoutVars>
          <dgm:chMax val="0"/>
          <dgm:chPref val="0"/>
        </dgm:presLayoutVars>
      </dgm:prSet>
      <dgm:spPr/>
    </dgm:pt>
  </dgm:ptLst>
  <dgm:cxnLst>
    <dgm:cxn modelId="{8ADFA028-0ACB-41BA-B92E-FAF0E198E7E3}" type="presOf" srcId="{58F0DE26-8F89-4D23-A71F-EC269DB542D4}" destId="{265EDCDB-8401-48AE-8349-35C449373483}" srcOrd="0" destOrd="0" presId="urn:microsoft.com/office/officeart/2018/2/layout/IconVerticalSolidList"/>
    <dgm:cxn modelId="{B7681C4B-9983-4943-B6D3-C21A9D666506}" srcId="{58F0DE26-8F89-4D23-A71F-EC269DB542D4}" destId="{3498EBCD-6C39-42AC-A8D0-A17F74263685}" srcOrd="2" destOrd="0" parTransId="{3BF80AFA-3922-496C-A836-389B85E4FBA5}" sibTransId="{8ED1291A-5877-4569-8254-1A75610AC7A1}"/>
    <dgm:cxn modelId="{02755A8E-993B-456C-B7A6-D11EEF446EBA}" srcId="{58F0DE26-8F89-4D23-A71F-EC269DB542D4}" destId="{82C32A4D-28CA-4BAE-9564-0708CAF4A7A4}" srcOrd="0" destOrd="0" parTransId="{C0C34105-51B3-45AE-80C6-97B7A0578F31}" sibTransId="{884B8911-14D4-4B3A-B2CA-9D49E91D121F}"/>
    <dgm:cxn modelId="{6AA38FD3-7594-417A-976C-1156BD05178C}" type="presOf" srcId="{3498EBCD-6C39-42AC-A8D0-A17F74263685}" destId="{0B912C9F-D70D-4FFC-B4A3-2A45C5D03A4E}" srcOrd="0" destOrd="0" presId="urn:microsoft.com/office/officeart/2018/2/layout/IconVerticalSolidList"/>
    <dgm:cxn modelId="{7D7815D6-E65C-4D63-9548-86AF848DC4B3}" type="presOf" srcId="{82C32A4D-28CA-4BAE-9564-0708CAF4A7A4}" destId="{B1FB7326-864A-46BD-95E1-08278ADD99D4}" srcOrd="0" destOrd="0" presId="urn:microsoft.com/office/officeart/2018/2/layout/IconVerticalSolidList"/>
    <dgm:cxn modelId="{F00A44DD-0044-4DD9-89C8-4B8126AEB6E2}" srcId="{58F0DE26-8F89-4D23-A71F-EC269DB542D4}" destId="{519E071E-9CEE-479D-8375-B6D07A1901C6}" srcOrd="1" destOrd="0" parTransId="{A9C251AF-7111-432F-8AB9-E653BAF5230A}" sibTransId="{3C05BE0D-7271-4042-9749-3314196DC10E}"/>
    <dgm:cxn modelId="{8DC56FE4-759F-4728-A1E1-755C17CE18E8}" type="presOf" srcId="{519E071E-9CEE-479D-8375-B6D07A1901C6}" destId="{76EFD5DD-190E-4B33-A88A-17DDED062160}" srcOrd="0" destOrd="0" presId="urn:microsoft.com/office/officeart/2018/2/layout/IconVerticalSolidList"/>
    <dgm:cxn modelId="{0AA822D3-A004-4C39-8996-99C89F6F413C}" type="presParOf" srcId="{265EDCDB-8401-48AE-8349-35C449373483}" destId="{5AB46A25-979A-42CD-B5CF-EF2DCE198D62}" srcOrd="0" destOrd="0" presId="urn:microsoft.com/office/officeart/2018/2/layout/IconVerticalSolidList"/>
    <dgm:cxn modelId="{75257C76-1A58-4194-AF2B-E6D1D9841A0F}" type="presParOf" srcId="{5AB46A25-979A-42CD-B5CF-EF2DCE198D62}" destId="{17BAAC7B-700C-47C1-8870-3B4EB6856C8A}" srcOrd="0" destOrd="0" presId="urn:microsoft.com/office/officeart/2018/2/layout/IconVerticalSolidList"/>
    <dgm:cxn modelId="{2E19BBDC-122F-47F1-9C32-C1E4C5E9D3D5}" type="presParOf" srcId="{5AB46A25-979A-42CD-B5CF-EF2DCE198D62}" destId="{BA2D8C03-AF88-4B45-8EDE-68B07EB36B64}" srcOrd="1" destOrd="0" presId="urn:microsoft.com/office/officeart/2018/2/layout/IconVerticalSolidList"/>
    <dgm:cxn modelId="{DE05270D-8805-4428-AD3A-E1FE53829972}" type="presParOf" srcId="{5AB46A25-979A-42CD-B5CF-EF2DCE198D62}" destId="{FDF393BF-47C1-4667-9B2D-5D8B7687FEB9}" srcOrd="2" destOrd="0" presId="urn:microsoft.com/office/officeart/2018/2/layout/IconVerticalSolidList"/>
    <dgm:cxn modelId="{E0450A7A-F1CD-4041-8950-896A9E0CC11A}" type="presParOf" srcId="{5AB46A25-979A-42CD-B5CF-EF2DCE198D62}" destId="{B1FB7326-864A-46BD-95E1-08278ADD99D4}" srcOrd="3" destOrd="0" presId="urn:microsoft.com/office/officeart/2018/2/layout/IconVerticalSolidList"/>
    <dgm:cxn modelId="{17FF22DA-7DC0-44DE-8A9C-94EB81A53F47}" type="presParOf" srcId="{265EDCDB-8401-48AE-8349-35C449373483}" destId="{6D8E8D86-6329-4016-9082-61A629B4F6E8}" srcOrd="1" destOrd="0" presId="urn:microsoft.com/office/officeart/2018/2/layout/IconVerticalSolidList"/>
    <dgm:cxn modelId="{F6BC161D-4AF1-46C5-BD81-94E94A8EA347}" type="presParOf" srcId="{265EDCDB-8401-48AE-8349-35C449373483}" destId="{BD1C0F73-5798-418B-819C-E94CA650BBAD}" srcOrd="2" destOrd="0" presId="urn:microsoft.com/office/officeart/2018/2/layout/IconVerticalSolidList"/>
    <dgm:cxn modelId="{D0F9FD6C-A6FB-4E11-A228-B7F0649890E0}" type="presParOf" srcId="{BD1C0F73-5798-418B-819C-E94CA650BBAD}" destId="{5F19CE6D-4330-406D-B6FB-B46791A2EE11}" srcOrd="0" destOrd="0" presId="urn:microsoft.com/office/officeart/2018/2/layout/IconVerticalSolidList"/>
    <dgm:cxn modelId="{8C737417-CF13-4BBD-8FFF-63AD8CDE8ED5}" type="presParOf" srcId="{BD1C0F73-5798-418B-819C-E94CA650BBAD}" destId="{7993678B-0C46-4D21-AF53-DF1DD6C5B3F5}" srcOrd="1" destOrd="0" presId="urn:microsoft.com/office/officeart/2018/2/layout/IconVerticalSolidList"/>
    <dgm:cxn modelId="{AF0F5C0E-F765-491B-9F3C-551BE1A62C8A}" type="presParOf" srcId="{BD1C0F73-5798-418B-819C-E94CA650BBAD}" destId="{15FCB6CC-CA89-4344-B050-28ED3BC0D492}" srcOrd="2" destOrd="0" presId="urn:microsoft.com/office/officeart/2018/2/layout/IconVerticalSolidList"/>
    <dgm:cxn modelId="{431CEE8C-0C7E-4102-B97A-313F7C0EB36D}" type="presParOf" srcId="{BD1C0F73-5798-418B-819C-E94CA650BBAD}" destId="{76EFD5DD-190E-4B33-A88A-17DDED062160}" srcOrd="3" destOrd="0" presId="urn:microsoft.com/office/officeart/2018/2/layout/IconVerticalSolidList"/>
    <dgm:cxn modelId="{EA818D26-6623-493D-97E1-C6E53816F650}" type="presParOf" srcId="{265EDCDB-8401-48AE-8349-35C449373483}" destId="{570EA816-DA67-493A-8C36-E12662B7DCCE}" srcOrd="3" destOrd="0" presId="urn:microsoft.com/office/officeart/2018/2/layout/IconVerticalSolidList"/>
    <dgm:cxn modelId="{CC463D08-F46B-4BCB-A0EB-A0B07B98A11E}" type="presParOf" srcId="{265EDCDB-8401-48AE-8349-35C449373483}" destId="{64543917-E415-42B7-B344-5B1BD5632F6F}" srcOrd="4" destOrd="0" presId="urn:microsoft.com/office/officeart/2018/2/layout/IconVerticalSolidList"/>
    <dgm:cxn modelId="{265315FC-5C3F-47C1-929E-E438B0345FC2}" type="presParOf" srcId="{64543917-E415-42B7-B344-5B1BD5632F6F}" destId="{1AC35B58-C1AC-4686-ACFE-FA4C7E448F4C}" srcOrd="0" destOrd="0" presId="urn:microsoft.com/office/officeart/2018/2/layout/IconVerticalSolidList"/>
    <dgm:cxn modelId="{7A7190DE-3F33-4DB3-A4AB-88855CA5A623}" type="presParOf" srcId="{64543917-E415-42B7-B344-5B1BD5632F6F}" destId="{5BE920A1-BF6C-49AC-AD71-B55F4BB7ECEB}" srcOrd="1" destOrd="0" presId="urn:microsoft.com/office/officeart/2018/2/layout/IconVerticalSolidList"/>
    <dgm:cxn modelId="{8F97BEE3-BFF2-4E5F-BBEF-12276A604F8C}" type="presParOf" srcId="{64543917-E415-42B7-B344-5B1BD5632F6F}" destId="{4D773500-7381-4F30-B6D7-4500BF82A1C8}" srcOrd="2" destOrd="0" presId="urn:microsoft.com/office/officeart/2018/2/layout/IconVerticalSolidList"/>
    <dgm:cxn modelId="{415A61D4-D3CE-4316-BE08-E7B32B83B5E5}" type="presParOf" srcId="{64543917-E415-42B7-B344-5B1BD5632F6F}" destId="{0B912C9F-D70D-4FFC-B4A3-2A45C5D03A4E}"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D30E048-4233-4B86-B3EB-7FB3950E4DEB}"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66DB49E5-390B-48B9-B026-9A1A578C1ECB}">
      <dgm:prSet custT="1"/>
      <dgm:spPr/>
      <dgm:t>
        <a:bodyPr/>
        <a:lstStyle/>
        <a:p>
          <a:pPr algn="just"/>
          <a:r>
            <a:rPr lang="en-CA" sz="1800" dirty="0">
              <a:latin typeface="Calibri" panose="020F0502020204030204" pitchFamily="34" charset="0"/>
              <a:ea typeface="Calibri" panose="020F0502020204030204" pitchFamily="34" charset="0"/>
              <a:cs typeface="Calibri" panose="020F0502020204030204" pitchFamily="34" charset="0"/>
            </a:rPr>
            <a:t>Our crime rate analysis project epitomizes the essence of data science, blending curiosity, methodical exploration, and analytical prowess to unravel hidden insights and empower decision-makers. </a:t>
          </a:r>
          <a:endParaRPr lang="en-US" sz="1800" dirty="0">
            <a:latin typeface="Calibri" panose="020F0502020204030204" pitchFamily="34" charset="0"/>
            <a:ea typeface="Calibri" panose="020F0502020204030204" pitchFamily="34" charset="0"/>
            <a:cs typeface="Calibri" panose="020F0502020204030204" pitchFamily="34" charset="0"/>
          </a:endParaRPr>
        </a:p>
      </dgm:t>
    </dgm:pt>
    <dgm:pt modelId="{2DBE126E-EA56-42E4-AA69-2D7513886121}" type="parTrans" cxnId="{BCB8E80E-2D6C-4798-ACD1-D8ACE7BE8F11}">
      <dgm:prSet/>
      <dgm:spPr/>
      <dgm:t>
        <a:bodyPr/>
        <a:lstStyle/>
        <a:p>
          <a:endParaRPr lang="en-US"/>
        </a:p>
      </dgm:t>
    </dgm:pt>
    <dgm:pt modelId="{2FDD6690-6014-4D23-BCBB-4584995FE609}" type="sibTrans" cxnId="{BCB8E80E-2D6C-4798-ACD1-D8ACE7BE8F11}">
      <dgm:prSet/>
      <dgm:spPr/>
      <dgm:t>
        <a:bodyPr/>
        <a:lstStyle/>
        <a:p>
          <a:endParaRPr lang="en-US"/>
        </a:p>
      </dgm:t>
    </dgm:pt>
    <dgm:pt modelId="{BA388EEB-FEE0-43E3-B42E-ED0F056E5CCD}">
      <dgm:prSet custT="1"/>
      <dgm:spPr/>
      <dgm:t>
        <a:bodyPr/>
        <a:lstStyle/>
        <a:p>
          <a:pPr algn="just"/>
          <a:r>
            <a:rPr lang="en-CA" sz="1800" dirty="0">
              <a:latin typeface="Calibri" panose="020F0502020204030204" pitchFamily="34" charset="0"/>
              <a:ea typeface="Calibri" panose="020F0502020204030204" pitchFamily="34" charset="0"/>
              <a:cs typeface="Calibri" panose="020F0502020204030204" pitchFamily="34" charset="0"/>
            </a:rPr>
            <a:t>Key findings include valuable insights into crime patterns, promising predictive performance from models like Random Forest Classifier, SARIMAX, and LSTM, and actionable insights for targeted crime prevention strategies.</a:t>
          </a:r>
          <a:endParaRPr lang="en-US" sz="1800" dirty="0">
            <a:latin typeface="Calibri" panose="020F0502020204030204" pitchFamily="34" charset="0"/>
            <a:ea typeface="Calibri" panose="020F0502020204030204" pitchFamily="34" charset="0"/>
            <a:cs typeface="Calibri" panose="020F0502020204030204" pitchFamily="34" charset="0"/>
          </a:endParaRPr>
        </a:p>
      </dgm:t>
    </dgm:pt>
    <dgm:pt modelId="{182FA0C7-0DF4-4B3F-9538-6575846F1DBE}" type="parTrans" cxnId="{0483D285-3BDD-4DC1-A299-31893ADFD86C}">
      <dgm:prSet/>
      <dgm:spPr/>
      <dgm:t>
        <a:bodyPr/>
        <a:lstStyle/>
        <a:p>
          <a:endParaRPr lang="en-US"/>
        </a:p>
      </dgm:t>
    </dgm:pt>
    <dgm:pt modelId="{1BC8F0C5-BF87-43C0-B879-663A933ACF3F}" type="sibTrans" cxnId="{0483D285-3BDD-4DC1-A299-31893ADFD86C}">
      <dgm:prSet/>
      <dgm:spPr/>
      <dgm:t>
        <a:bodyPr/>
        <a:lstStyle/>
        <a:p>
          <a:endParaRPr lang="en-US"/>
        </a:p>
      </dgm:t>
    </dgm:pt>
    <dgm:pt modelId="{36F8DD50-1DF6-4E3D-93B6-033D2FDB8E36}" type="pres">
      <dgm:prSet presAssocID="{5D30E048-4233-4B86-B3EB-7FB3950E4DEB}" presName="hierChild1" presStyleCnt="0">
        <dgm:presLayoutVars>
          <dgm:chPref val="1"/>
          <dgm:dir/>
          <dgm:animOne val="branch"/>
          <dgm:animLvl val="lvl"/>
          <dgm:resizeHandles/>
        </dgm:presLayoutVars>
      </dgm:prSet>
      <dgm:spPr/>
    </dgm:pt>
    <dgm:pt modelId="{6594ED09-E634-48BE-85B1-947098648D85}" type="pres">
      <dgm:prSet presAssocID="{66DB49E5-390B-48B9-B026-9A1A578C1ECB}" presName="hierRoot1" presStyleCnt="0"/>
      <dgm:spPr/>
    </dgm:pt>
    <dgm:pt modelId="{2B91DFBE-47BD-406D-B7A4-5DE4883E252A}" type="pres">
      <dgm:prSet presAssocID="{66DB49E5-390B-48B9-B026-9A1A578C1ECB}" presName="composite" presStyleCnt="0"/>
      <dgm:spPr/>
    </dgm:pt>
    <dgm:pt modelId="{68B9B288-8F9E-4528-860C-7FF8E0126458}" type="pres">
      <dgm:prSet presAssocID="{66DB49E5-390B-48B9-B026-9A1A578C1ECB}" presName="background" presStyleLbl="node0" presStyleIdx="0" presStyleCnt="2"/>
      <dgm:spPr/>
    </dgm:pt>
    <dgm:pt modelId="{7D875BF8-0466-444E-9960-09370615AB1F}" type="pres">
      <dgm:prSet presAssocID="{66DB49E5-390B-48B9-B026-9A1A578C1ECB}" presName="text" presStyleLbl="fgAcc0" presStyleIdx="0" presStyleCnt="2">
        <dgm:presLayoutVars>
          <dgm:chPref val="3"/>
        </dgm:presLayoutVars>
      </dgm:prSet>
      <dgm:spPr/>
    </dgm:pt>
    <dgm:pt modelId="{7BD4A004-4726-4CA5-8B11-E47329E7BCDA}" type="pres">
      <dgm:prSet presAssocID="{66DB49E5-390B-48B9-B026-9A1A578C1ECB}" presName="hierChild2" presStyleCnt="0"/>
      <dgm:spPr/>
    </dgm:pt>
    <dgm:pt modelId="{086A1443-3762-4273-BA96-CBE3946D2A73}" type="pres">
      <dgm:prSet presAssocID="{BA388EEB-FEE0-43E3-B42E-ED0F056E5CCD}" presName="hierRoot1" presStyleCnt="0"/>
      <dgm:spPr/>
    </dgm:pt>
    <dgm:pt modelId="{9432C047-5DF0-4683-99D7-2F290DB8F1AF}" type="pres">
      <dgm:prSet presAssocID="{BA388EEB-FEE0-43E3-B42E-ED0F056E5CCD}" presName="composite" presStyleCnt="0"/>
      <dgm:spPr/>
    </dgm:pt>
    <dgm:pt modelId="{0B433488-4A54-4376-8CFD-7F022463A257}" type="pres">
      <dgm:prSet presAssocID="{BA388EEB-FEE0-43E3-B42E-ED0F056E5CCD}" presName="background" presStyleLbl="node0" presStyleIdx="1" presStyleCnt="2"/>
      <dgm:spPr/>
    </dgm:pt>
    <dgm:pt modelId="{ACF89A8F-C07A-4DB4-BEFA-349A364CC606}" type="pres">
      <dgm:prSet presAssocID="{BA388EEB-FEE0-43E3-B42E-ED0F056E5CCD}" presName="text" presStyleLbl="fgAcc0" presStyleIdx="1" presStyleCnt="2">
        <dgm:presLayoutVars>
          <dgm:chPref val="3"/>
        </dgm:presLayoutVars>
      </dgm:prSet>
      <dgm:spPr/>
    </dgm:pt>
    <dgm:pt modelId="{795E32DC-65D2-4D2A-8C70-4618660BAA69}" type="pres">
      <dgm:prSet presAssocID="{BA388EEB-FEE0-43E3-B42E-ED0F056E5CCD}" presName="hierChild2" presStyleCnt="0"/>
      <dgm:spPr/>
    </dgm:pt>
  </dgm:ptLst>
  <dgm:cxnLst>
    <dgm:cxn modelId="{BCB8E80E-2D6C-4798-ACD1-D8ACE7BE8F11}" srcId="{5D30E048-4233-4B86-B3EB-7FB3950E4DEB}" destId="{66DB49E5-390B-48B9-B026-9A1A578C1ECB}" srcOrd="0" destOrd="0" parTransId="{2DBE126E-EA56-42E4-AA69-2D7513886121}" sibTransId="{2FDD6690-6014-4D23-BCBB-4584995FE609}"/>
    <dgm:cxn modelId="{8A266D62-768D-4C88-9720-3710ED152FB1}" type="presOf" srcId="{5D30E048-4233-4B86-B3EB-7FB3950E4DEB}" destId="{36F8DD50-1DF6-4E3D-93B6-033D2FDB8E36}" srcOrd="0" destOrd="0" presId="urn:microsoft.com/office/officeart/2005/8/layout/hierarchy1"/>
    <dgm:cxn modelId="{6F4A3D7B-A6DE-4922-B14C-A4B9026734A1}" type="presOf" srcId="{BA388EEB-FEE0-43E3-B42E-ED0F056E5CCD}" destId="{ACF89A8F-C07A-4DB4-BEFA-349A364CC606}" srcOrd="0" destOrd="0" presId="urn:microsoft.com/office/officeart/2005/8/layout/hierarchy1"/>
    <dgm:cxn modelId="{0483D285-3BDD-4DC1-A299-31893ADFD86C}" srcId="{5D30E048-4233-4B86-B3EB-7FB3950E4DEB}" destId="{BA388EEB-FEE0-43E3-B42E-ED0F056E5CCD}" srcOrd="1" destOrd="0" parTransId="{182FA0C7-0DF4-4B3F-9538-6575846F1DBE}" sibTransId="{1BC8F0C5-BF87-43C0-B879-663A933ACF3F}"/>
    <dgm:cxn modelId="{8677748B-C29C-4182-A391-CE0EAEF04BF4}" type="presOf" srcId="{66DB49E5-390B-48B9-B026-9A1A578C1ECB}" destId="{7D875BF8-0466-444E-9960-09370615AB1F}" srcOrd="0" destOrd="0" presId="urn:microsoft.com/office/officeart/2005/8/layout/hierarchy1"/>
    <dgm:cxn modelId="{A7D23076-003E-4F5D-A87D-1BAB48414C09}" type="presParOf" srcId="{36F8DD50-1DF6-4E3D-93B6-033D2FDB8E36}" destId="{6594ED09-E634-48BE-85B1-947098648D85}" srcOrd="0" destOrd="0" presId="urn:microsoft.com/office/officeart/2005/8/layout/hierarchy1"/>
    <dgm:cxn modelId="{E9CB6A01-7140-47A5-A701-A226154A1252}" type="presParOf" srcId="{6594ED09-E634-48BE-85B1-947098648D85}" destId="{2B91DFBE-47BD-406D-B7A4-5DE4883E252A}" srcOrd="0" destOrd="0" presId="urn:microsoft.com/office/officeart/2005/8/layout/hierarchy1"/>
    <dgm:cxn modelId="{62E030ED-0D22-4997-A32A-6AF42C9A816F}" type="presParOf" srcId="{2B91DFBE-47BD-406D-B7A4-5DE4883E252A}" destId="{68B9B288-8F9E-4528-860C-7FF8E0126458}" srcOrd="0" destOrd="0" presId="urn:microsoft.com/office/officeart/2005/8/layout/hierarchy1"/>
    <dgm:cxn modelId="{47468498-24B1-44F6-A47E-F3D3F89DD35B}" type="presParOf" srcId="{2B91DFBE-47BD-406D-B7A4-5DE4883E252A}" destId="{7D875BF8-0466-444E-9960-09370615AB1F}" srcOrd="1" destOrd="0" presId="urn:microsoft.com/office/officeart/2005/8/layout/hierarchy1"/>
    <dgm:cxn modelId="{18380AB4-F35A-45F0-A771-36D2F4E6A052}" type="presParOf" srcId="{6594ED09-E634-48BE-85B1-947098648D85}" destId="{7BD4A004-4726-4CA5-8B11-E47329E7BCDA}" srcOrd="1" destOrd="0" presId="urn:microsoft.com/office/officeart/2005/8/layout/hierarchy1"/>
    <dgm:cxn modelId="{FA1F7C6F-36C9-443C-B276-E8C579582540}" type="presParOf" srcId="{36F8DD50-1DF6-4E3D-93B6-033D2FDB8E36}" destId="{086A1443-3762-4273-BA96-CBE3946D2A73}" srcOrd="1" destOrd="0" presId="urn:microsoft.com/office/officeart/2005/8/layout/hierarchy1"/>
    <dgm:cxn modelId="{69847EB6-A63B-442B-A600-197FB4024361}" type="presParOf" srcId="{086A1443-3762-4273-BA96-CBE3946D2A73}" destId="{9432C047-5DF0-4683-99D7-2F290DB8F1AF}" srcOrd="0" destOrd="0" presId="urn:microsoft.com/office/officeart/2005/8/layout/hierarchy1"/>
    <dgm:cxn modelId="{0607F4F7-4B97-4BB0-83E7-5F2E8DDD03B9}" type="presParOf" srcId="{9432C047-5DF0-4683-99D7-2F290DB8F1AF}" destId="{0B433488-4A54-4376-8CFD-7F022463A257}" srcOrd="0" destOrd="0" presId="urn:microsoft.com/office/officeart/2005/8/layout/hierarchy1"/>
    <dgm:cxn modelId="{BA550B17-B966-48A5-A12F-442B670D61A5}" type="presParOf" srcId="{9432C047-5DF0-4683-99D7-2F290DB8F1AF}" destId="{ACF89A8F-C07A-4DB4-BEFA-349A364CC606}" srcOrd="1" destOrd="0" presId="urn:microsoft.com/office/officeart/2005/8/layout/hierarchy1"/>
    <dgm:cxn modelId="{D457ED2E-B99F-4A52-85C7-814B237C40DE}" type="presParOf" srcId="{086A1443-3762-4273-BA96-CBE3946D2A73}" destId="{795E32DC-65D2-4D2A-8C70-4618660BAA6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89FEBE-3404-4C64-9CDF-D6884BA9A53A}">
      <dsp:nvSpPr>
        <dsp:cNvPr id="0" name=""/>
        <dsp:cNvSpPr/>
      </dsp:nvSpPr>
      <dsp:spPr>
        <a:xfrm>
          <a:off x="0" y="0"/>
          <a:ext cx="9326880" cy="121062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Calibri" panose="020F0502020204030204" pitchFamily="34" charset="0"/>
              <a:ea typeface="Calibri" panose="020F0502020204030204" pitchFamily="34" charset="0"/>
              <a:cs typeface="Calibri" panose="020F0502020204030204" pitchFamily="34" charset="0"/>
            </a:rPr>
            <a:t>Crime, as a pervasive social issue, profoundly impacts individuals and communities, necessitating a comprehensive approach towards prevention and intervention. This project delves into crime in Toronto, acknowledging its impact on communities and emphasizing the importance of comprehensive prevention strategies for promoting community well-being.</a:t>
          </a:r>
        </a:p>
      </dsp:txBody>
      <dsp:txXfrm>
        <a:off x="35458" y="35458"/>
        <a:ext cx="8020518" cy="1139711"/>
      </dsp:txXfrm>
    </dsp:sp>
    <dsp:sp modelId="{1A487761-C9EC-4CB1-B06C-3D4514A4AF68}">
      <dsp:nvSpPr>
        <dsp:cNvPr id="0" name=""/>
        <dsp:cNvSpPr/>
      </dsp:nvSpPr>
      <dsp:spPr>
        <a:xfrm>
          <a:off x="822959" y="1412398"/>
          <a:ext cx="9326880" cy="1210627"/>
        </a:xfrm>
        <a:prstGeom prst="roundRect">
          <a:avLst>
            <a:gd name="adj" fmla="val 10000"/>
          </a:avLst>
        </a:prstGeom>
        <a:solidFill>
          <a:schemeClr val="accent2">
            <a:hueOff val="1506720"/>
            <a:satOff val="3131"/>
            <a:lumOff val="2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Calibri" panose="020F0502020204030204" pitchFamily="34" charset="0"/>
              <a:ea typeface="Calibri" panose="020F0502020204030204" pitchFamily="34" charset="0"/>
              <a:cs typeface="Calibri" panose="020F0502020204030204" pitchFamily="34" charset="0"/>
            </a:rPr>
            <a:t>Amidst rising crime rates, this project prioritizes understanding crime trends and prevention methods. Through reliable data analysis, we aim to support investigation agencies and enhance safety for all residents.</a:t>
          </a:r>
        </a:p>
      </dsp:txBody>
      <dsp:txXfrm>
        <a:off x="858417" y="1447856"/>
        <a:ext cx="7646096" cy="1139711"/>
      </dsp:txXfrm>
    </dsp:sp>
    <dsp:sp modelId="{361508D2-D3DA-42AE-A7D5-9D7515A1641C}">
      <dsp:nvSpPr>
        <dsp:cNvPr id="0" name=""/>
        <dsp:cNvSpPr/>
      </dsp:nvSpPr>
      <dsp:spPr>
        <a:xfrm>
          <a:off x="1645919" y="2824797"/>
          <a:ext cx="9326880" cy="1210627"/>
        </a:xfrm>
        <a:prstGeom prst="roundRect">
          <a:avLst>
            <a:gd name="adj" fmla="val 10000"/>
          </a:avLst>
        </a:prstGeom>
        <a:solidFill>
          <a:schemeClr val="accent2">
            <a:hueOff val="3013440"/>
            <a:satOff val="6261"/>
            <a:lumOff val="490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Calibri" panose="020F0502020204030204" pitchFamily="34" charset="0"/>
              <a:ea typeface="Calibri" panose="020F0502020204030204" pitchFamily="34" charset="0"/>
              <a:cs typeface="Calibri" panose="020F0502020204030204" pitchFamily="34" charset="0"/>
            </a:rPr>
            <a:t>By analyzing crime factors and high-crime areas, along with evaluating current prevention methods, the project aims to reduce major crimes and improve public safety. Ultimately, our goal is to create a safer and more secure community for Toronto's diverse population.</a:t>
          </a:r>
        </a:p>
      </dsp:txBody>
      <dsp:txXfrm>
        <a:off x="1681377" y="2860255"/>
        <a:ext cx="7646096" cy="1139711"/>
      </dsp:txXfrm>
    </dsp:sp>
    <dsp:sp modelId="{F76B4F6F-70B4-46A6-829E-0102E9A6C800}">
      <dsp:nvSpPr>
        <dsp:cNvPr id="0" name=""/>
        <dsp:cNvSpPr/>
      </dsp:nvSpPr>
      <dsp:spPr>
        <a:xfrm>
          <a:off x="8539972" y="918059"/>
          <a:ext cx="786907" cy="786907"/>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717026" y="918059"/>
        <a:ext cx="432799" cy="592148"/>
      </dsp:txXfrm>
    </dsp:sp>
    <dsp:sp modelId="{A3247C4E-BB9E-45B9-846D-D5A303A833B4}">
      <dsp:nvSpPr>
        <dsp:cNvPr id="0" name=""/>
        <dsp:cNvSpPr/>
      </dsp:nvSpPr>
      <dsp:spPr>
        <a:xfrm>
          <a:off x="9362932" y="2322387"/>
          <a:ext cx="786907" cy="786907"/>
        </a:xfrm>
        <a:prstGeom prst="downArrow">
          <a:avLst>
            <a:gd name="adj1" fmla="val 55000"/>
            <a:gd name="adj2" fmla="val 45000"/>
          </a:avLst>
        </a:prstGeom>
        <a:solidFill>
          <a:schemeClr val="accent2">
            <a:tint val="40000"/>
            <a:alpha val="90000"/>
            <a:hueOff val="3745573"/>
            <a:satOff val="9308"/>
            <a:lumOff val="1214"/>
            <a:alphaOff val="0"/>
          </a:schemeClr>
        </a:solidFill>
        <a:ln w="12700" cap="flat" cmpd="sng" algn="ctr">
          <a:solidFill>
            <a:schemeClr val="accent2">
              <a:tint val="40000"/>
              <a:alpha val="90000"/>
              <a:hueOff val="3745573"/>
              <a:satOff val="9308"/>
              <a:lumOff val="121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539986" y="2322387"/>
        <a:ext cx="432799" cy="5921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22B827-320D-4D2C-B485-D8D338E4BCAB}">
      <dsp:nvSpPr>
        <dsp:cNvPr id="0" name=""/>
        <dsp:cNvSpPr/>
      </dsp:nvSpPr>
      <dsp:spPr>
        <a:xfrm>
          <a:off x="0" y="453352"/>
          <a:ext cx="11198943" cy="14647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9162" tIns="624840" rIns="869162" bIns="113792" numCol="1" spcCol="1270" anchor="t" anchorCtr="0">
          <a:noAutofit/>
        </a:bodyPr>
        <a:lstStyle/>
        <a:p>
          <a:pPr marL="171450" lvl="1" indent="-171450" algn="l" defTabSz="711200">
            <a:lnSpc>
              <a:spcPct val="150000"/>
            </a:lnSpc>
            <a:spcBef>
              <a:spcPct val="0"/>
            </a:spcBef>
            <a:spcAft>
              <a:spcPct val="15000"/>
            </a:spcAft>
            <a:buChar char="•"/>
          </a:pPr>
          <a:r>
            <a:rPr lang="en-US" sz="1600" b="1" i="0" kern="1200" dirty="0">
              <a:latin typeface="Calibri" panose="020F0502020204030204" pitchFamily="34" charset="0"/>
              <a:ea typeface="Calibri" panose="020F0502020204030204" pitchFamily="34" charset="0"/>
              <a:cs typeface="Calibri" panose="020F0502020204030204" pitchFamily="34" charset="0"/>
            </a:rPr>
            <a:t>Business Problem:</a:t>
          </a:r>
          <a:r>
            <a:rPr lang="en-US" sz="1600" b="0" i="0" kern="1200" dirty="0">
              <a:latin typeface="Calibri" panose="020F0502020204030204" pitchFamily="34" charset="0"/>
              <a:ea typeface="Calibri" panose="020F0502020204030204" pitchFamily="34" charset="0"/>
              <a:cs typeface="Calibri" panose="020F0502020204030204" pitchFamily="34" charset="0"/>
            </a:rPr>
            <a:t> Our project aims to delve deep into the crime trends within the city of Toronto. By analyzing extensive crime data, we focus on identifying patterns, hotspots, and factors influencing crime rates.</a:t>
          </a:r>
          <a:endParaRPr lang="en-US" sz="1600" kern="1200" dirty="0">
            <a:latin typeface="Calibri" panose="020F0502020204030204" pitchFamily="34" charset="0"/>
            <a:ea typeface="Calibri" panose="020F0502020204030204" pitchFamily="34" charset="0"/>
            <a:cs typeface="Calibri" panose="020F0502020204030204" pitchFamily="34" charset="0"/>
          </a:endParaRPr>
        </a:p>
      </dsp:txBody>
      <dsp:txXfrm>
        <a:off x="0" y="453352"/>
        <a:ext cx="11198943" cy="1464750"/>
      </dsp:txXfrm>
    </dsp:sp>
    <dsp:sp modelId="{DB945969-BD5B-4381-9EBF-031A674159F1}">
      <dsp:nvSpPr>
        <dsp:cNvPr id="0" name=""/>
        <dsp:cNvSpPr/>
      </dsp:nvSpPr>
      <dsp:spPr>
        <a:xfrm>
          <a:off x="559947" y="10552"/>
          <a:ext cx="7839260" cy="885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6305" tIns="0" rIns="296305" bIns="0" numCol="1" spcCol="1270" anchor="ctr" anchorCtr="0">
          <a:noAutofit/>
        </a:bodyPr>
        <a:lstStyle/>
        <a:p>
          <a:pPr marL="0" lvl="0" indent="0" algn="l" defTabSz="1422400">
            <a:lnSpc>
              <a:spcPct val="90000"/>
            </a:lnSpc>
            <a:spcBef>
              <a:spcPct val="0"/>
            </a:spcBef>
            <a:spcAft>
              <a:spcPct val="35000"/>
            </a:spcAft>
            <a:buNone/>
          </a:pPr>
          <a:r>
            <a:rPr lang="en-CA" sz="3200" b="1" kern="1200" dirty="0">
              <a:latin typeface="Calibri" panose="020F0502020204030204" pitchFamily="34" charset="0"/>
              <a:ea typeface="Calibri" panose="020F0502020204030204" pitchFamily="34" charset="0"/>
              <a:cs typeface="Calibri" panose="020F0502020204030204" pitchFamily="34" charset="0"/>
            </a:rPr>
            <a:t>Understanding the Business Problem</a:t>
          </a:r>
          <a:endParaRPr lang="en-US" sz="3200" kern="1200" dirty="0">
            <a:latin typeface="Calibri" panose="020F0502020204030204" pitchFamily="34" charset="0"/>
            <a:ea typeface="Calibri" panose="020F0502020204030204" pitchFamily="34" charset="0"/>
            <a:cs typeface="Calibri" panose="020F0502020204030204" pitchFamily="34" charset="0"/>
          </a:endParaRPr>
        </a:p>
      </dsp:txBody>
      <dsp:txXfrm>
        <a:off x="603178" y="53783"/>
        <a:ext cx="7752798" cy="799138"/>
      </dsp:txXfrm>
    </dsp:sp>
    <dsp:sp modelId="{5F8B2781-FC6D-4BC7-81D7-8C12A509A9E0}">
      <dsp:nvSpPr>
        <dsp:cNvPr id="0" name=""/>
        <dsp:cNvSpPr/>
      </dsp:nvSpPr>
      <dsp:spPr>
        <a:xfrm>
          <a:off x="0" y="2522903"/>
          <a:ext cx="11198943" cy="23152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9162" tIns="624840" rIns="869162" bIns="113792" numCol="1" spcCol="1270" anchor="t" anchorCtr="0">
          <a:noAutofit/>
        </a:bodyPr>
        <a:lstStyle/>
        <a:p>
          <a:pPr marL="171450" lvl="1" indent="-171450" algn="l" defTabSz="711200">
            <a:lnSpc>
              <a:spcPct val="150000"/>
            </a:lnSpc>
            <a:spcBef>
              <a:spcPct val="0"/>
            </a:spcBef>
            <a:spcAft>
              <a:spcPct val="15000"/>
            </a:spcAft>
            <a:buChar char="•"/>
          </a:pPr>
          <a:r>
            <a:rPr lang="en-US" sz="1600" b="1" kern="1200" dirty="0">
              <a:latin typeface="Calibri" panose="020F0502020204030204" pitchFamily="34" charset="0"/>
              <a:ea typeface="Calibri" panose="020F0502020204030204" pitchFamily="34" charset="0"/>
              <a:cs typeface="Calibri" panose="020F0502020204030204" pitchFamily="34" charset="0"/>
            </a:rPr>
            <a:t>Law Enforcement Agencies: </a:t>
          </a:r>
          <a:r>
            <a:rPr lang="en-US" sz="1600" kern="1200" dirty="0">
              <a:latin typeface="Calibri" panose="020F0502020204030204" pitchFamily="34" charset="0"/>
              <a:ea typeface="Calibri" panose="020F0502020204030204" pitchFamily="34" charset="0"/>
              <a:cs typeface="Calibri" panose="020F0502020204030204" pitchFamily="34" charset="0"/>
            </a:rPr>
            <a:t>Utilize findings to strategize and implement effective policing.</a:t>
          </a:r>
        </a:p>
        <a:p>
          <a:pPr marL="171450" lvl="1" indent="-171450" algn="l" defTabSz="711200">
            <a:lnSpc>
              <a:spcPct val="150000"/>
            </a:lnSpc>
            <a:spcBef>
              <a:spcPct val="0"/>
            </a:spcBef>
            <a:spcAft>
              <a:spcPct val="15000"/>
            </a:spcAft>
            <a:buChar char="•"/>
          </a:pPr>
          <a:r>
            <a:rPr lang="en-US" sz="1600" b="1" kern="1200" dirty="0">
              <a:latin typeface="Calibri" panose="020F0502020204030204" pitchFamily="34" charset="0"/>
              <a:ea typeface="Calibri" panose="020F0502020204030204" pitchFamily="34" charset="0"/>
              <a:cs typeface="Calibri" panose="020F0502020204030204" pitchFamily="34" charset="0"/>
            </a:rPr>
            <a:t>Policymakers: </a:t>
          </a:r>
          <a:r>
            <a:rPr lang="en-US" sz="1600" kern="1200" dirty="0">
              <a:latin typeface="Calibri" panose="020F0502020204030204" pitchFamily="34" charset="0"/>
              <a:ea typeface="Calibri" panose="020F0502020204030204" pitchFamily="34" charset="0"/>
              <a:cs typeface="Calibri" panose="020F0502020204030204" pitchFamily="34" charset="0"/>
            </a:rPr>
            <a:t>Make informed decisions to enhance public safety regulations and resource allocation.</a:t>
          </a:r>
        </a:p>
        <a:p>
          <a:pPr marL="171450" lvl="1" indent="-171450" algn="l" defTabSz="711200">
            <a:lnSpc>
              <a:spcPct val="150000"/>
            </a:lnSpc>
            <a:spcBef>
              <a:spcPct val="0"/>
            </a:spcBef>
            <a:spcAft>
              <a:spcPct val="15000"/>
            </a:spcAft>
            <a:buChar char="•"/>
          </a:pPr>
          <a:r>
            <a:rPr lang="en-US" sz="1600" b="1" kern="1200" dirty="0">
              <a:latin typeface="Calibri" panose="020F0502020204030204" pitchFamily="34" charset="0"/>
              <a:ea typeface="Calibri" panose="020F0502020204030204" pitchFamily="34" charset="0"/>
              <a:cs typeface="Calibri" panose="020F0502020204030204" pitchFamily="34" charset="0"/>
            </a:rPr>
            <a:t>Community Organizations: </a:t>
          </a:r>
          <a:r>
            <a:rPr lang="en-US" sz="1600" kern="1200" dirty="0">
              <a:latin typeface="Calibri" panose="020F0502020204030204" pitchFamily="34" charset="0"/>
              <a:ea typeface="Calibri" panose="020F0502020204030204" pitchFamily="34" charset="0"/>
              <a:cs typeface="Calibri" panose="020F0502020204030204" pitchFamily="34" charset="0"/>
            </a:rPr>
            <a:t>Use insights for community awareness and preventive measures.</a:t>
          </a:r>
        </a:p>
        <a:p>
          <a:pPr marL="171450" lvl="1" indent="-171450" algn="l" defTabSz="711200">
            <a:lnSpc>
              <a:spcPct val="150000"/>
            </a:lnSpc>
            <a:spcBef>
              <a:spcPct val="0"/>
            </a:spcBef>
            <a:spcAft>
              <a:spcPct val="15000"/>
            </a:spcAft>
            <a:buChar char="•"/>
          </a:pPr>
          <a:r>
            <a:rPr lang="en-US" sz="1600" b="1" kern="1200" dirty="0">
              <a:latin typeface="Calibri" panose="020F0502020204030204" pitchFamily="34" charset="0"/>
              <a:ea typeface="Calibri" panose="020F0502020204030204" pitchFamily="34" charset="0"/>
              <a:cs typeface="Calibri" panose="020F0502020204030204" pitchFamily="34" charset="0"/>
            </a:rPr>
            <a:t>Residents of Toronto: </a:t>
          </a:r>
          <a:r>
            <a:rPr lang="en-US" sz="1600" kern="1200" dirty="0">
              <a:latin typeface="Calibri" panose="020F0502020204030204" pitchFamily="34" charset="0"/>
              <a:ea typeface="Calibri" panose="020F0502020204030204" pitchFamily="34" charset="0"/>
              <a:cs typeface="Calibri" panose="020F0502020204030204" pitchFamily="34" charset="0"/>
            </a:rPr>
            <a:t>Direct beneficiaries of improved safety and security measures in the city.</a:t>
          </a:r>
        </a:p>
      </dsp:txBody>
      <dsp:txXfrm>
        <a:off x="0" y="2522903"/>
        <a:ext cx="11198943" cy="2315250"/>
      </dsp:txXfrm>
    </dsp:sp>
    <dsp:sp modelId="{5C153C18-B5AE-4809-84D1-97CC8AC6E880}">
      <dsp:nvSpPr>
        <dsp:cNvPr id="0" name=""/>
        <dsp:cNvSpPr/>
      </dsp:nvSpPr>
      <dsp:spPr>
        <a:xfrm>
          <a:off x="559947" y="2080103"/>
          <a:ext cx="7839260" cy="885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6305" tIns="0" rIns="296305" bIns="0" numCol="1" spcCol="1270" anchor="ctr" anchorCtr="0">
          <a:noAutofit/>
        </a:bodyPr>
        <a:lstStyle/>
        <a:p>
          <a:pPr marL="0" lvl="0" indent="0" algn="l" defTabSz="1422400">
            <a:lnSpc>
              <a:spcPct val="90000"/>
            </a:lnSpc>
            <a:spcBef>
              <a:spcPct val="0"/>
            </a:spcBef>
            <a:spcAft>
              <a:spcPct val="35000"/>
            </a:spcAft>
            <a:buNone/>
          </a:pPr>
          <a:r>
            <a:rPr lang="en-US" sz="3200" b="1" kern="1200" dirty="0">
              <a:solidFill>
                <a:srgbClr val="FFFFFF"/>
              </a:solidFill>
              <a:latin typeface="Calibri" panose="020F0502020204030204" pitchFamily="34" charset="0"/>
              <a:ea typeface="Calibri" panose="020F0502020204030204" pitchFamily="34" charset="0"/>
              <a:cs typeface="Calibri" panose="020F0502020204030204" pitchFamily="34" charset="0"/>
            </a:rPr>
            <a:t>Key Stakeholders</a:t>
          </a:r>
        </a:p>
      </dsp:txBody>
      <dsp:txXfrm>
        <a:off x="603178" y="2123334"/>
        <a:ext cx="7752798" cy="7991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85DF92-FD99-4608-B585-E22FB294BB89}">
      <dsp:nvSpPr>
        <dsp:cNvPr id="0" name=""/>
        <dsp:cNvSpPr/>
      </dsp:nvSpPr>
      <dsp:spPr>
        <a:xfrm>
          <a:off x="47616" y="158588"/>
          <a:ext cx="247642" cy="3476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08FCC7-6BD3-43C6-A665-D32FCEADE52F}">
      <dsp:nvSpPr>
        <dsp:cNvPr id="0" name=""/>
        <dsp:cNvSpPr/>
      </dsp:nvSpPr>
      <dsp:spPr>
        <a:xfrm>
          <a:off x="7022" y="555883"/>
          <a:ext cx="1247530" cy="1871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defRPr b="1"/>
          </a:pPr>
          <a:r>
            <a:rPr lang="en-CA" sz="1200" b="1" kern="1200" dirty="0"/>
            <a:t>Data Collection</a:t>
          </a:r>
          <a:endParaRPr lang="en-US" sz="1200" kern="1200" dirty="0"/>
        </a:p>
      </dsp:txBody>
      <dsp:txXfrm>
        <a:off x="7022" y="555883"/>
        <a:ext cx="1247530" cy="187129"/>
      </dsp:txXfrm>
    </dsp:sp>
    <dsp:sp modelId="{E4BBCFF2-5894-4183-95FA-AEB38D90FDE4}">
      <dsp:nvSpPr>
        <dsp:cNvPr id="0" name=""/>
        <dsp:cNvSpPr/>
      </dsp:nvSpPr>
      <dsp:spPr>
        <a:xfrm>
          <a:off x="7022" y="756331"/>
          <a:ext cx="1247530" cy="47218"/>
        </a:xfrm>
        <a:prstGeom prst="rect">
          <a:avLst/>
        </a:prstGeom>
        <a:noFill/>
        <a:ln>
          <a:noFill/>
        </a:ln>
        <a:effectLst/>
      </dsp:spPr>
      <dsp:style>
        <a:lnRef idx="0">
          <a:scrgbClr r="0" g="0" b="0"/>
        </a:lnRef>
        <a:fillRef idx="0">
          <a:scrgbClr r="0" g="0" b="0"/>
        </a:fillRef>
        <a:effectRef idx="0">
          <a:scrgbClr r="0" g="0" b="0"/>
        </a:effectRef>
        <a:fontRef idx="minor"/>
      </dsp:style>
    </dsp:sp>
    <dsp:sp modelId="{72528246-A2AE-496B-886E-13B2CB951B80}">
      <dsp:nvSpPr>
        <dsp:cNvPr id="0" name=""/>
        <dsp:cNvSpPr/>
      </dsp:nvSpPr>
      <dsp:spPr>
        <a:xfrm>
          <a:off x="1582053" y="159116"/>
          <a:ext cx="218269" cy="39257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414848-5AC4-487A-9080-5213FFE6B210}">
      <dsp:nvSpPr>
        <dsp:cNvPr id="0" name=""/>
        <dsp:cNvSpPr/>
      </dsp:nvSpPr>
      <dsp:spPr>
        <a:xfrm>
          <a:off x="1472870" y="602359"/>
          <a:ext cx="1247530" cy="1871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defRPr b="1"/>
          </a:pPr>
          <a:r>
            <a:rPr lang="en-US" sz="1200" b="1" i="0" kern="1200" dirty="0"/>
            <a:t>Data Fields</a:t>
          </a:r>
          <a:endParaRPr lang="en-US" sz="1200" kern="1200" dirty="0"/>
        </a:p>
      </dsp:txBody>
      <dsp:txXfrm>
        <a:off x="1472870" y="602359"/>
        <a:ext cx="1247530" cy="187129"/>
      </dsp:txXfrm>
    </dsp:sp>
    <dsp:sp modelId="{490B213B-595D-4823-A0EC-21CA5E197202}">
      <dsp:nvSpPr>
        <dsp:cNvPr id="0" name=""/>
        <dsp:cNvSpPr/>
      </dsp:nvSpPr>
      <dsp:spPr>
        <a:xfrm>
          <a:off x="1472870" y="802807"/>
          <a:ext cx="1247530" cy="214"/>
        </a:xfrm>
        <a:prstGeom prst="rect">
          <a:avLst/>
        </a:prstGeom>
        <a:noFill/>
        <a:ln>
          <a:noFill/>
        </a:ln>
        <a:effectLst/>
      </dsp:spPr>
      <dsp:style>
        <a:lnRef idx="0">
          <a:scrgbClr r="0" g="0" b="0"/>
        </a:lnRef>
        <a:fillRef idx="0">
          <a:scrgbClr r="0" g="0" b="0"/>
        </a:fillRef>
        <a:effectRef idx="0">
          <a:scrgbClr r="0" g="0" b="0"/>
        </a:effectRef>
        <a:fontRef idx="minor"/>
      </dsp:style>
    </dsp:sp>
    <dsp:sp modelId="{9162ABD2-1889-42B4-9073-24B3D4FD8585}">
      <dsp:nvSpPr>
        <dsp:cNvPr id="0" name=""/>
        <dsp:cNvSpPr/>
      </dsp:nvSpPr>
      <dsp:spPr>
        <a:xfrm>
          <a:off x="2990938" y="155290"/>
          <a:ext cx="332196" cy="4078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0A9593-6C8C-4100-ADA7-9ED4595EAAF0}">
      <dsp:nvSpPr>
        <dsp:cNvPr id="0" name=""/>
        <dsp:cNvSpPr/>
      </dsp:nvSpPr>
      <dsp:spPr>
        <a:xfrm>
          <a:off x="2938718" y="606185"/>
          <a:ext cx="1247530" cy="1871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defRPr b="1"/>
          </a:pPr>
          <a:r>
            <a:rPr lang="en-US" sz="1200" b="1" i="0" kern="1200"/>
            <a:t>Data Cleaning</a:t>
          </a:r>
          <a:endParaRPr lang="en-US" sz="1200" kern="1200"/>
        </a:p>
      </dsp:txBody>
      <dsp:txXfrm>
        <a:off x="2938718" y="606185"/>
        <a:ext cx="1247530" cy="187129"/>
      </dsp:txXfrm>
    </dsp:sp>
    <dsp:sp modelId="{E379D78C-E3F0-4824-93AD-B6D4F2E39AD6}">
      <dsp:nvSpPr>
        <dsp:cNvPr id="0" name=""/>
        <dsp:cNvSpPr/>
      </dsp:nvSpPr>
      <dsp:spPr>
        <a:xfrm>
          <a:off x="2938718" y="806633"/>
          <a:ext cx="1247530" cy="214"/>
        </a:xfrm>
        <a:prstGeom prst="rect">
          <a:avLst/>
        </a:prstGeom>
        <a:noFill/>
        <a:ln>
          <a:noFill/>
        </a:ln>
        <a:effectLst/>
      </dsp:spPr>
      <dsp:style>
        <a:lnRef idx="0">
          <a:scrgbClr r="0" g="0" b="0"/>
        </a:lnRef>
        <a:fillRef idx="0">
          <a:scrgbClr r="0" g="0" b="0"/>
        </a:fillRef>
        <a:effectRef idx="0">
          <a:scrgbClr r="0" g="0" b="0"/>
        </a:effectRef>
        <a:fontRef idx="minor"/>
      </dsp:style>
    </dsp:sp>
    <dsp:sp modelId="{3D079B76-7F29-41EE-B33F-219EEC9C8CD9}">
      <dsp:nvSpPr>
        <dsp:cNvPr id="0" name=""/>
        <dsp:cNvSpPr/>
      </dsp:nvSpPr>
      <dsp:spPr>
        <a:xfrm>
          <a:off x="4506956" y="158896"/>
          <a:ext cx="231857" cy="39304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B148AA-9472-45FF-8C04-F43F07F6A2B8}">
      <dsp:nvSpPr>
        <dsp:cNvPr id="0" name=""/>
        <dsp:cNvSpPr/>
      </dsp:nvSpPr>
      <dsp:spPr>
        <a:xfrm>
          <a:off x="4404567" y="602370"/>
          <a:ext cx="1247530" cy="1871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defRPr b="1"/>
          </a:pPr>
          <a:r>
            <a:rPr lang="en-US" sz="1200" b="1" kern="1200"/>
            <a:t>Methodology</a:t>
          </a:r>
          <a:endParaRPr lang="en-US" sz="1200" kern="1200"/>
        </a:p>
      </dsp:txBody>
      <dsp:txXfrm>
        <a:off x="4404567" y="602370"/>
        <a:ext cx="1247530" cy="187129"/>
      </dsp:txXfrm>
    </dsp:sp>
    <dsp:sp modelId="{FCEE0FEB-8E1A-42E7-BB72-A14617AD31B6}">
      <dsp:nvSpPr>
        <dsp:cNvPr id="0" name=""/>
        <dsp:cNvSpPr/>
      </dsp:nvSpPr>
      <dsp:spPr>
        <a:xfrm>
          <a:off x="4480467" y="802609"/>
          <a:ext cx="1095731" cy="632"/>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7AFD1C-39DF-4585-BA23-83AAFAAACCA5}">
      <dsp:nvSpPr>
        <dsp:cNvPr id="0" name=""/>
        <dsp:cNvSpPr/>
      </dsp:nvSpPr>
      <dsp:spPr>
        <a:xfrm>
          <a:off x="517949" y="0"/>
          <a:ext cx="551893" cy="3986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620A0E-5839-4876-9F8F-15296FA7708F}">
      <dsp:nvSpPr>
        <dsp:cNvPr id="0" name=""/>
        <dsp:cNvSpPr/>
      </dsp:nvSpPr>
      <dsp:spPr>
        <a:xfrm>
          <a:off x="5477" y="425980"/>
          <a:ext cx="1576837" cy="170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latin typeface="Calibri" panose="020F0502020204030204" pitchFamily="34" charset="0"/>
              <a:ea typeface="Calibri" panose="020F0502020204030204" pitchFamily="34" charset="0"/>
              <a:cs typeface="Calibri" panose="020F0502020204030204" pitchFamily="34" charset="0"/>
            </a:rPr>
            <a:t>Utilizing</a:t>
          </a:r>
        </a:p>
      </dsp:txBody>
      <dsp:txXfrm>
        <a:off x="5477" y="425980"/>
        <a:ext cx="1576837" cy="170867"/>
      </dsp:txXfrm>
    </dsp:sp>
    <dsp:sp modelId="{FB449DC9-B64D-4DDF-979A-B5CEF04C5D43}">
      <dsp:nvSpPr>
        <dsp:cNvPr id="0" name=""/>
        <dsp:cNvSpPr/>
      </dsp:nvSpPr>
      <dsp:spPr>
        <a:xfrm>
          <a:off x="5477" y="609541"/>
          <a:ext cx="1576837" cy="2698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dirty="0">
              <a:latin typeface="Calibri" panose="020F0502020204030204" pitchFamily="34" charset="0"/>
              <a:ea typeface="Calibri" panose="020F0502020204030204" pitchFamily="34" charset="0"/>
              <a:cs typeface="Calibri" panose="020F0502020204030204" pitchFamily="34" charset="0"/>
            </a:rPr>
            <a:t>Utilizing Encoding Techniques</a:t>
          </a:r>
        </a:p>
      </dsp:txBody>
      <dsp:txXfrm>
        <a:off x="5477" y="609541"/>
        <a:ext cx="1576837" cy="269827"/>
      </dsp:txXfrm>
    </dsp:sp>
    <dsp:sp modelId="{FE9B2670-BD67-464F-9B0F-A93EEEF6A88E}">
      <dsp:nvSpPr>
        <dsp:cNvPr id="0" name=""/>
        <dsp:cNvSpPr/>
      </dsp:nvSpPr>
      <dsp:spPr>
        <a:xfrm>
          <a:off x="2370733" y="0"/>
          <a:ext cx="551893" cy="3986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D8F778-584A-44D2-8D2A-7534F8A54E79}">
      <dsp:nvSpPr>
        <dsp:cNvPr id="0" name=""/>
        <dsp:cNvSpPr/>
      </dsp:nvSpPr>
      <dsp:spPr>
        <a:xfrm>
          <a:off x="1858261" y="425980"/>
          <a:ext cx="1576837" cy="170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latin typeface="Calibri" panose="020F0502020204030204" pitchFamily="34" charset="0"/>
              <a:ea typeface="Calibri" panose="020F0502020204030204" pitchFamily="34" charset="0"/>
              <a:cs typeface="Calibri" panose="020F0502020204030204" pitchFamily="34" charset="0"/>
            </a:rPr>
            <a:t>Eliminating</a:t>
          </a:r>
        </a:p>
      </dsp:txBody>
      <dsp:txXfrm>
        <a:off x="1858261" y="425980"/>
        <a:ext cx="1576837" cy="170867"/>
      </dsp:txXfrm>
    </dsp:sp>
    <dsp:sp modelId="{12B60148-9DC8-4AAB-A249-12D7864A67EA}">
      <dsp:nvSpPr>
        <dsp:cNvPr id="0" name=""/>
        <dsp:cNvSpPr/>
      </dsp:nvSpPr>
      <dsp:spPr>
        <a:xfrm>
          <a:off x="1858261" y="609541"/>
          <a:ext cx="1576837" cy="2698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dirty="0">
              <a:latin typeface="Calibri" panose="020F0502020204030204" pitchFamily="34" charset="0"/>
              <a:ea typeface="Calibri" panose="020F0502020204030204" pitchFamily="34" charset="0"/>
              <a:cs typeface="Calibri" panose="020F0502020204030204" pitchFamily="34" charset="0"/>
            </a:rPr>
            <a:t>Eliminating Irrelevant and Duplicate Columns</a:t>
          </a:r>
        </a:p>
      </dsp:txBody>
      <dsp:txXfrm>
        <a:off x="1858261" y="609541"/>
        <a:ext cx="1576837" cy="269827"/>
      </dsp:txXfrm>
    </dsp:sp>
    <dsp:sp modelId="{1E1870AD-F146-4B6E-908D-4C03E480248A}">
      <dsp:nvSpPr>
        <dsp:cNvPr id="0" name=""/>
        <dsp:cNvSpPr/>
      </dsp:nvSpPr>
      <dsp:spPr>
        <a:xfrm>
          <a:off x="4223518" y="941"/>
          <a:ext cx="551893" cy="3986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00534B-5A65-4EFC-9621-F310BCE25D98}">
      <dsp:nvSpPr>
        <dsp:cNvPr id="0" name=""/>
        <dsp:cNvSpPr/>
      </dsp:nvSpPr>
      <dsp:spPr>
        <a:xfrm>
          <a:off x="3711045" y="426922"/>
          <a:ext cx="1576837" cy="170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latin typeface="Calibri" panose="020F0502020204030204" pitchFamily="34" charset="0"/>
              <a:ea typeface="Calibri" panose="020F0502020204030204" pitchFamily="34" charset="0"/>
              <a:cs typeface="Calibri" panose="020F0502020204030204" pitchFamily="34" charset="0"/>
            </a:rPr>
            <a:t>Scaling</a:t>
          </a:r>
        </a:p>
      </dsp:txBody>
      <dsp:txXfrm>
        <a:off x="3711045" y="426922"/>
        <a:ext cx="1576837" cy="170867"/>
      </dsp:txXfrm>
    </dsp:sp>
    <dsp:sp modelId="{B8A1C0AA-920A-4803-9AE4-89EFFC1588BE}">
      <dsp:nvSpPr>
        <dsp:cNvPr id="0" name=""/>
        <dsp:cNvSpPr/>
      </dsp:nvSpPr>
      <dsp:spPr>
        <a:xfrm>
          <a:off x="3739143" y="611108"/>
          <a:ext cx="1463830" cy="267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b="1" kern="1200" dirty="0">
              <a:solidFill>
                <a:srgbClr val="000000">
                  <a:hueOff val="0"/>
                  <a:satOff val="0"/>
                  <a:lumOff val="0"/>
                  <a:alphaOff val="0"/>
                </a:srgbClr>
              </a:solidFill>
              <a:latin typeface="Calibri" panose="020F0502020204030204" pitchFamily="34" charset="0"/>
              <a:ea typeface="Calibri" panose="020F0502020204030204" pitchFamily="34" charset="0"/>
              <a:cs typeface="Calibri" panose="020F0502020204030204" pitchFamily="34" charset="0"/>
            </a:rPr>
            <a:t>Scaling Data</a:t>
          </a:r>
        </a:p>
      </dsp:txBody>
      <dsp:txXfrm>
        <a:off x="3739143" y="611108"/>
        <a:ext cx="1463830" cy="26731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CA0831-C91C-4ECC-854F-C3EC3C18B442}">
      <dsp:nvSpPr>
        <dsp:cNvPr id="0" name=""/>
        <dsp:cNvSpPr/>
      </dsp:nvSpPr>
      <dsp:spPr>
        <a:xfrm>
          <a:off x="0" y="344"/>
          <a:ext cx="10972800" cy="4746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65EB2A-9482-490F-A855-C4538EB64B10}">
      <dsp:nvSpPr>
        <dsp:cNvPr id="0" name=""/>
        <dsp:cNvSpPr/>
      </dsp:nvSpPr>
      <dsp:spPr>
        <a:xfrm>
          <a:off x="143589" y="107146"/>
          <a:ext cx="261071" cy="2610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0A2CFE-14B5-45A9-A6EC-123466D67BC9}">
      <dsp:nvSpPr>
        <dsp:cNvPr id="0" name=""/>
        <dsp:cNvSpPr/>
      </dsp:nvSpPr>
      <dsp:spPr>
        <a:xfrm>
          <a:off x="548249" y="344"/>
          <a:ext cx="10424550" cy="474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236" tIns="50236" rIns="50236" bIns="50236" numCol="1" spcCol="1270" anchor="ctr" anchorCtr="0">
          <a:noAutofit/>
        </a:bodyPr>
        <a:lstStyle/>
        <a:p>
          <a:pPr marL="0" lvl="0" indent="0" algn="l" defTabSz="711200">
            <a:lnSpc>
              <a:spcPct val="90000"/>
            </a:lnSpc>
            <a:spcBef>
              <a:spcPct val="0"/>
            </a:spcBef>
            <a:spcAft>
              <a:spcPct val="35000"/>
            </a:spcAft>
            <a:buNone/>
          </a:pPr>
          <a:r>
            <a:rPr lang="en-US" sz="1600" kern="1200" dirty="0">
              <a:latin typeface="Calibri" panose="020F0502020204030204" pitchFamily="34" charset="0"/>
              <a:ea typeface="Calibri" panose="020F0502020204030204" pitchFamily="34" charset="0"/>
              <a:cs typeface="Calibri" panose="020F0502020204030204" pitchFamily="34" charset="0"/>
            </a:rPr>
            <a:t>Leveraging machine learning to predict future crime rates via historical data analysis</a:t>
          </a:r>
          <a:r>
            <a:rPr lang="en-US" sz="1600" kern="1200" dirty="0"/>
            <a:t>.</a:t>
          </a:r>
        </a:p>
      </dsp:txBody>
      <dsp:txXfrm>
        <a:off x="548249" y="344"/>
        <a:ext cx="10424550" cy="474674"/>
      </dsp:txXfrm>
    </dsp:sp>
    <dsp:sp modelId="{8A77E8AE-1F72-4063-BE60-D3CCF1199355}">
      <dsp:nvSpPr>
        <dsp:cNvPr id="0" name=""/>
        <dsp:cNvSpPr/>
      </dsp:nvSpPr>
      <dsp:spPr>
        <a:xfrm>
          <a:off x="0" y="593688"/>
          <a:ext cx="10972800" cy="4746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4B59AD-3493-455A-BF84-B0316D4251C5}">
      <dsp:nvSpPr>
        <dsp:cNvPr id="0" name=""/>
        <dsp:cNvSpPr/>
      </dsp:nvSpPr>
      <dsp:spPr>
        <a:xfrm>
          <a:off x="143589" y="700490"/>
          <a:ext cx="261071" cy="2610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627910-34DA-48A5-8A5C-D5DFF7861282}">
      <dsp:nvSpPr>
        <dsp:cNvPr id="0" name=""/>
        <dsp:cNvSpPr/>
      </dsp:nvSpPr>
      <dsp:spPr>
        <a:xfrm>
          <a:off x="548249" y="593688"/>
          <a:ext cx="10424550" cy="474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236" tIns="50236" rIns="50236" bIns="50236" numCol="1" spcCol="1270" anchor="ctr" anchorCtr="0">
          <a:noAutofit/>
        </a:bodyPr>
        <a:lstStyle/>
        <a:p>
          <a:pPr marL="0" lvl="0" indent="0" algn="l" defTabSz="711200">
            <a:lnSpc>
              <a:spcPct val="90000"/>
            </a:lnSpc>
            <a:spcBef>
              <a:spcPct val="0"/>
            </a:spcBef>
            <a:spcAft>
              <a:spcPct val="35000"/>
            </a:spcAft>
            <a:buNone/>
          </a:pPr>
          <a:r>
            <a:rPr lang="en-US" sz="1600" kern="1200" dirty="0">
              <a:latin typeface="Calibri" panose="020F0502020204030204" pitchFamily="34" charset="0"/>
              <a:ea typeface="Calibri" panose="020F0502020204030204" pitchFamily="34" charset="0"/>
              <a:cs typeface="Calibri" panose="020F0502020204030204" pitchFamily="34" charset="0"/>
            </a:rPr>
            <a:t>Process involves algorithm selection, data division into training/testing sets, model training, and performance evaluation.</a:t>
          </a:r>
        </a:p>
      </dsp:txBody>
      <dsp:txXfrm>
        <a:off x="548249" y="593688"/>
        <a:ext cx="10424550" cy="474674"/>
      </dsp:txXfrm>
    </dsp:sp>
    <dsp:sp modelId="{D80DD43E-92AF-4D62-9B97-D8C281B6B096}">
      <dsp:nvSpPr>
        <dsp:cNvPr id="0" name=""/>
        <dsp:cNvSpPr/>
      </dsp:nvSpPr>
      <dsp:spPr>
        <a:xfrm>
          <a:off x="0" y="1187031"/>
          <a:ext cx="10972800" cy="4746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EC4873-AFAF-4107-BEE0-F8F20F7BE10D}">
      <dsp:nvSpPr>
        <dsp:cNvPr id="0" name=""/>
        <dsp:cNvSpPr/>
      </dsp:nvSpPr>
      <dsp:spPr>
        <a:xfrm>
          <a:off x="143589" y="1293833"/>
          <a:ext cx="261071" cy="2610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3284E4-4820-43CB-9822-36A90D06C0F7}">
      <dsp:nvSpPr>
        <dsp:cNvPr id="0" name=""/>
        <dsp:cNvSpPr/>
      </dsp:nvSpPr>
      <dsp:spPr>
        <a:xfrm>
          <a:off x="548249" y="1187031"/>
          <a:ext cx="10424550" cy="474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236" tIns="50236" rIns="50236" bIns="50236" numCol="1" spcCol="1270" anchor="ctr" anchorCtr="0">
          <a:noAutofit/>
        </a:bodyPr>
        <a:lstStyle/>
        <a:p>
          <a:pPr marL="0" lvl="0" indent="0" algn="l" defTabSz="711200">
            <a:lnSpc>
              <a:spcPct val="90000"/>
            </a:lnSpc>
            <a:spcBef>
              <a:spcPct val="0"/>
            </a:spcBef>
            <a:spcAft>
              <a:spcPct val="35000"/>
            </a:spcAft>
            <a:buNone/>
          </a:pPr>
          <a:r>
            <a:rPr lang="en-US" sz="1600" kern="1200" dirty="0">
              <a:latin typeface="Calibri" panose="020F0502020204030204" pitchFamily="34" charset="0"/>
              <a:ea typeface="Calibri" panose="020F0502020204030204" pitchFamily="34" charset="0"/>
              <a:cs typeface="Calibri" panose="020F0502020204030204" pitchFamily="34" charset="0"/>
            </a:rPr>
            <a:t>Models include Random Forest Classifier, Logistic Regression, Neural Networks, Time Series, and utilized Lazy Predict method.</a:t>
          </a:r>
        </a:p>
      </dsp:txBody>
      <dsp:txXfrm>
        <a:off x="548249" y="1187031"/>
        <a:ext cx="10424550" cy="474674"/>
      </dsp:txXfrm>
    </dsp:sp>
    <dsp:sp modelId="{BD2C6947-2ADD-4A8C-9C0E-170F94B2C3F6}">
      <dsp:nvSpPr>
        <dsp:cNvPr id="0" name=""/>
        <dsp:cNvSpPr/>
      </dsp:nvSpPr>
      <dsp:spPr>
        <a:xfrm>
          <a:off x="0" y="1780375"/>
          <a:ext cx="10972800" cy="4746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FD023-581D-477F-ABD9-DE1853113EEF}">
      <dsp:nvSpPr>
        <dsp:cNvPr id="0" name=""/>
        <dsp:cNvSpPr/>
      </dsp:nvSpPr>
      <dsp:spPr>
        <a:xfrm>
          <a:off x="143589" y="1887176"/>
          <a:ext cx="261071" cy="2610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50C57D-1D93-4D67-8EF1-CAFC86D676CF}">
      <dsp:nvSpPr>
        <dsp:cNvPr id="0" name=""/>
        <dsp:cNvSpPr/>
      </dsp:nvSpPr>
      <dsp:spPr>
        <a:xfrm>
          <a:off x="548249" y="1780375"/>
          <a:ext cx="10424550" cy="474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236" tIns="50236" rIns="50236" bIns="50236" numCol="1" spcCol="1270" anchor="ctr" anchorCtr="0">
          <a:noAutofit/>
        </a:bodyPr>
        <a:lstStyle/>
        <a:p>
          <a:pPr marL="0" lvl="0" indent="0" algn="l" defTabSz="711200">
            <a:lnSpc>
              <a:spcPct val="90000"/>
            </a:lnSpc>
            <a:spcBef>
              <a:spcPct val="0"/>
            </a:spcBef>
            <a:spcAft>
              <a:spcPct val="35000"/>
            </a:spcAft>
            <a:buNone/>
          </a:pPr>
          <a:r>
            <a:rPr lang="en-US" sz="1600" kern="1200" dirty="0">
              <a:latin typeface="Calibri" panose="020F0502020204030204" pitchFamily="34" charset="0"/>
              <a:ea typeface="Calibri" panose="020F0502020204030204" pitchFamily="34" charset="0"/>
              <a:cs typeface="Calibri" panose="020F0502020204030204" pitchFamily="34" charset="0"/>
            </a:rPr>
            <a:t>Comparison based on accuracy, interpretability, and computational efficiency</a:t>
          </a:r>
          <a:r>
            <a:rPr lang="en-US" sz="1600" kern="1200" dirty="0"/>
            <a:t>.</a:t>
          </a:r>
        </a:p>
      </dsp:txBody>
      <dsp:txXfrm>
        <a:off x="548249" y="1780375"/>
        <a:ext cx="10424550" cy="474674"/>
      </dsp:txXfrm>
    </dsp:sp>
    <dsp:sp modelId="{6C595402-869F-4C12-81CD-4A3125DE84D7}">
      <dsp:nvSpPr>
        <dsp:cNvPr id="0" name=""/>
        <dsp:cNvSpPr/>
      </dsp:nvSpPr>
      <dsp:spPr>
        <a:xfrm>
          <a:off x="0" y="2373718"/>
          <a:ext cx="10972800" cy="4746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0814B1-1351-419E-9E73-E7241ACCC7C3}">
      <dsp:nvSpPr>
        <dsp:cNvPr id="0" name=""/>
        <dsp:cNvSpPr/>
      </dsp:nvSpPr>
      <dsp:spPr>
        <a:xfrm>
          <a:off x="143589" y="2480520"/>
          <a:ext cx="261071" cy="26107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997EDC-F1AA-4C2A-A0BD-8136D09315F6}">
      <dsp:nvSpPr>
        <dsp:cNvPr id="0" name=""/>
        <dsp:cNvSpPr/>
      </dsp:nvSpPr>
      <dsp:spPr>
        <a:xfrm>
          <a:off x="548249" y="2373718"/>
          <a:ext cx="10424550" cy="474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236" tIns="50236" rIns="50236" bIns="50236" numCol="1" spcCol="1270" anchor="ctr" anchorCtr="0">
          <a:noAutofit/>
        </a:bodyPr>
        <a:lstStyle/>
        <a:p>
          <a:pPr marL="0" lvl="0" indent="0" algn="l" defTabSz="711200">
            <a:lnSpc>
              <a:spcPct val="90000"/>
            </a:lnSpc>
            <a:spcBef>
              <a:spcPct val="0"/>
            </a:spcBef>
            <a:spcAft>
              <a:spcPct val="35000"/>
            </a:spcAft>
            <a:buNone/>
          </a:pPr>
          <a:r>
            <a:rPr lang="en-US" sz="1600" kern="1200" dirty="0">
              <a:latin typeface="Calibri" panose="020F0502020204030204" pitchFamily="34" charset="0"/>
              <a:ea typeface="Calibri" panose="020F0502020204030204" pitchFamily="34" charset="0"/>
              <a:cs typeface="Calibri" panose="020F0502020204030204" pitchFamily="34" charset="0"/>
            </a:rPr>
            <a:t>Refining models to improve accuracy and robustness</a:t>
          </a:r>
          <a:r>
            <a:rPr lang="en-US" sz="1600" kern="1200" dirty="0"/>
            <a:t>.</a:t>
          </a:r>
        </a:p>
      </dsp:txBody>
      <dsp:txXfrm>
        <a:off x="548249" y="2373718"/>
        <a:ext cx="10424550" cy="474674"/>
      </dsp:txXfrm>
    </dsp:sp>
    <dsp:sp modelId="{BE3E71A2-2410-4F5E-854D-06969C895EBF}">
      <dsp:nvSpPr>
        <dsp:cNvPr id="0" name=""/>
        <dsp:cNvSpPr/>
      </dsp:nvSpPr>
      <dsp:spPr>
        <a:xfrm>
          <a:off x="0" y="2967061"/>
          <a:ext cx="10972800" cy="4746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330350-EC1E-46A5-92BF-0C0C1985A0A6}">
      <dsp:nvSpPr>
        <dsp:cNvPr id="0" name=""/>
        <dsp:cNvSpPr/>
      </dsp:nvSpPr>
      <dsp:spPr>
        <a:xfrm>
          <a:off x="143589" y="3073863"/>
          <a:ext cx="261071" cy="26107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D1BC24-CDA7-472B-BDC3-46AE49E8FD59}">
      <dsp:nvSpPr>
        <dsp:cNvPr id="0" name=""/>
        <dsp:cNvSpPr/>
      </dsp:nvSpPr>
      <dsp:spPr>
        <a:xfrm>
          <a:off x="548249" y="2967061"/>
          <a:ext cx="10424550" cy="474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236" tIns="50236" rIns="50236" bIns="50236" numCol="1" spcCol="1270" anchor="ctr" anchorCtr="0">
          <a:noAutofit/>
        </a:bodyPr>
        <a:lstStyle/>
        <a:p>
          <a:pPr marL="0" lvl="0" indent="0" algn="l" defTabSz="711200">
            <a:lnSpc>
              <a:spcPct val="90000"/>
            </a:lnSpc>
            <a:spcBef>
              <a:spcPct val="0"/>
            </a:spcBef>
            <a:spcAft>
              <a:spcPct val="35000"/>
            </a:spcAft>
            <a:buNone/>
          </a:pPr>
          <a:r>
            <a:rPr lang="en-US" sz="1600" kern="1200" dirty="0">
              <a:latin typeface="Calibri" panose="020F0502020204030204" pitchFamily="34" charset="0"/>
              <a:ea typeface="Calibri" panose="020F0502020204030204" pitchFamily="34" charset="0"/>
              <a:cs typeface="Calibri" panose="020F0502020204030204" pitchFamily="34" charset="0"/>
            </a:rPr>
            <a:t>Aim to identify the most effective model for deployment.</a:t>
          </a:r>
        </a:p>
      </dsp:txBody>
      <dsp:txXfrm>
        <a:off x="548249" y="2967061"/>
        <a:ext cx="10424550" cy="474674"/>
      </dsp:txXfrm>
    </dsp:sp>
    <dsp:sp modelId="{50D5B719-89EE-42F9-A02D-AB975CA0B745}">
      <dsp:nvSpPr>
        <dsp:cNvPr id="0" name=""/>
        <dsp:cNvSpPr/>
      </dsp:nvSpPr>
      <dsp:spPr>
        <a:xfrm>
          <a:off x="0" y="3560405"/>
          <a:ext cx="10972800" cy="4746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2FDC91-09BD-46F4-80C4-CD0A3DB7B06D}">
      <dsp:nvSpPr>
        <dsp:cNvPr id="0" name=""/>
        <dsp:cNvSpPr/>
      </dsp:nvSpPr>
      <dsp:spPr>
        <a:xfrm>
          <a:off x="143589" y="3667207"/>
          <a:ext cx="261071" cy="261071"/>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C97F96-B0AD-497A-A4AC-063C220C15D4}">
      <dsp:nvSpPr>
        <dsp:cNvPr id="0" name=""/>
        <dsp:cNvSpPr/>
      </dsp:nvSpPr>
      <dsp:spPr>
        <a:xfrm>
          <a:off x="548249" y="3560405"/>
          <a:ext cx="10424550" cy="474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236" tIns="50236" rIns="50236" bIns="50236" numCol="1" spcCol="1270" anchor="ctr" anchorCtr="0">
          <a:noAutofit/>
        </a:bodyPr>
        <a:lstStyle/>
        <a:p>
          <a:pPr marL="0" lvl="0" indent="0" algn="l" defTabSz="711200">
            <a:lnSpc>
              <a:spcPct val="90000"/>
            </a:lnSpc>
            <a:spcBef>
              <a:spcPct val="0"/>
            </a:spcBef>
            <a:spcAft>
              <a:spcPct val="35000"/>
            </a:spcAft>
            <a:buNone/>
          </a:pPr>
          <a:r>
            <a:rPr lang="en-US" sz="1600" kern="1200" dirty="0">
              <a:latin typeface="Calibri" panose="020F0502020204030204" pitchFamily="34" charset="0"/>
              <a:ea typeface="Calibri" panose="020F0502020204030204" pitchFamily="34" charset="0"/>
              <a:cs typeface="Calibri" panose="020F0502020204030204" pitchFamily="34" charset="0"/>
            </a:rPr>
            <a:t>Iterative refinement and evaluation to inform proactive crime prevention measures.</a:t>
          </a:r>
        </a:p>
      </dsp:txBody>
      <dsp:txXfrm>
        <a:off x="548249" y="3560405"/>
        <a:ext cx="10424550" cy="47467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4288D0-6C29-429D-8005-5887A62682BB}">
      <dsp:nvSpPr>
        <dsp:cNvPr id="0" name=""/>
        <dsp:cNvSpPr/>
      </dsp:nvSpPr>
      <dsp:spPr>
        <a:xfrm>
          <a:off x="0" y="615960"/>
          <a:ext cx="5355276" cy="113715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8CE112-E090-4093-8A11-75ECEAF72DCD}">
      <dsp:nvSpPr>
        <dsp:cNvPr id="0" name=""/>
        <dsp:cNvSpPr/>
      </dsp:nvSpPr>
      <dsp:spPr>
        <a:xfrm>
          <a:off x="343990" y="871821"/>
          <a:ext cx="625437" cy="625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63546E-484F-480B-9D39-117FB8BBEDCB}">
      <dsp:nvSpPr>
        <dsp:cNvPr id="0" name=""/>
        <dsp:cNvSpPr/>
      </dsp:nvSpPr>
      <dsp:spPr>
        <a:xfrm>
          <a:off x="1313418" y="615960"/>
          <a:ext cx="4041857" cy="1137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349" tIns="120349" rIns="120349" bIns="120349" numCol="1" spcCol="1270" anchor="ctr" anchorCtr="0">
          <a:noAutofit/>
        </a:bodyPr>
        <a:lstStyle/>
        <a:p>
          <a:pPr marL="0" lvl="0" indent="0" algn="l" defTabSz="666750">
            <a:lnSpc>
              <a:spcPct val="100000"/>
            </a:lnSpc>
            <a:spcBef>
              <a:spcPct val="0"/>
            </a:spcBef>
            <a:spcAft>
              <a:spcPct val="35000"/>
            </a:spcAft>
            <a:buNone/>
          </a:pPr>
          <a:r>
            <a:rPr lang="en-CA" sz="1500" kern="1200" dirty="0">
              <a:latin typeface="Calibri" panose="020F0502020204030204" pitchFamily="34" charset="0"/>
              <a:ea typeface="Calibri" panose="020F0502020204030204" pitchFamily="34" charset="0"/>
              <a:cs typeface="Calibri" panose="020F0502020204030204" pitchFamily="34" charset="0"/>
            </a:rPr>
            <a:t>We have utilized various feature importance methods to </a:t>
          </a:r>
          <a:r>
            <a:rPr lang="en-US" sz="1500" b="0" i="0" kern="1200" dirty="0">
              <a:latin typeface="Calibri" panose="020F0502020204030204" pitchFamily="34" charset="0"/>
              <a:ea typeface="Calibri" panose="020F0502020204030204" pitchFamily="34" charset="0"/>
              <a:cs typeface="Calibri" panose="020F0502020204030204" pitchFamily="34" charset="0"/>
            </a:rPr>
            <a:t>identify the most critical features for our modeling process. </a:t>
          </a:r>
          <a:endParaRPr lang="en-US" sz="1500" kern="1200" dirty="0">
            <a:latin typeface="Calibri" panose="020F0502020204030204" pitchFamily="34" charset="0"/>
            <a:ea typeface="Calibri" panose="020F0502020204030204" pitchFamily="34" charset="0"/>
            <a:cs typeface="Calibri" panose="020F0502020204030204" pitchFamily="34" charset="0"/>
          </a:endParaRPr>
        </a:p>
      </dsp:txBody>
      <dsp:txXfrm>
        <a:off x="1313418" y="615960"/>
        <a:ext cx="4041857" cy="1137158"/>
      </dsp:txXfrm>
    </dsp:sp>
    <dsp:sp modelId="{B2766B01-FAD6-40FB-80A3-D9326E008518}">
      <dsp:nvSpPr>
        <dsp:cNvPr id="0" name=""/>
        <dsp:cNvSpPr/>
      </dsp:nvSpPr>
      <dsp:spPr>
        <a:xfrm>
          <a:off x="0" y="2037409"/>
          <a:ext cx="5355276" cy="113715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E85FB5-DB8C-4962-8516-54DCA47EE5F1}">
      <dsp:nvSpPr>
        <dsp:cNvPr id="0" name=""/>
        <dsp:cNvSpPr/>
      </dsp:nvSpPr>
      <dsp:spPr>
        <a:xfrm>
          <a:off x="343990" y="2293270"/>
          <a:ext cx="625437" cy="625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F3A6F6-926D-44B9-941C-9B84F7148DDA}">
      <dsp:nvSpPr>
        <dsp:cNvPr id="0" name=""/>
        <dsp:cNvSpPr/>
      </dsp:nvSpPr>
      <dsp:spPr>
        <a:xfrm>
          <a:off x="1313418" y="2037409"/>
          <a:ext cx="4041857" cy="1137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349" tIns="120349" rIns="120349" bIns="120349" numCol="1" spcCol="1270" anchor="ctr" anchorCtr="0">
          <a:noAutofit/>
        </a:bodyPr>
        <a:lstStyle/>
        <a:p>
          <a:pPr marL="0" lvl="0" indent="0" algn="l" defTabSz="666750">
            <a:lnSpc>
              <a:spcPct val="100000"/>
            </a:lnSpc>
            <a:spcBef>
              <a:spcPct val="0"/>
            </a:spcBef>
            <a:spcAft>
              <a:spcPct val="35000"/>
            </a:spcAft>
            <a:buNone/>
          </a:pPr>
          <a:r>
            <a:rPr lang="en-US" sz="1500" b="0" i="0" kern="1200" dirty="0">
              <a:latin typeface="Calibri" panose="020F0502020204030204" pitchFamily="34" charset="0"/>
              <a:ea typeface="Calibri" panose="020F0502020204030204" pitchFamily="34" charset="0"/>
              <a:cs typeface="Calibri" panose="020F0502020204030204" pitchFamily="34" charset="0"/>
            </a:rPr>
            <a:t>By employing these methods, we aim to mitigate bias and overfitting that may arise from relying solely on a baseline random forest model.</a:t>
          </a:r>
          <a:endParaRPr lang="en-US" sz="1500" kern="1200" dirty="0">
            <a:latin typeface="Calibri" panose="020F0502020204030204" pitchFamily="34" charset="0"/>
            <a:ea typeface="Calibri" panose="020F0502020204030204" pitchFamily="34" charset="0"/>
            <a:cs typeface="Calibri" panose="020F0502020204030204" pitchFamily="34" charset="0"/>
          </a:endParaRPr>
        </a:p>
      </dsp:txBody>
      <dsp:txXfrm>
        <a:off x="1313418" y="2037409"/>
        <a:ext cx="4041857" cy="113715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0FFED8-0FB4-445A-86CF-9E6903004F13}">
      <dsp:nvSpPr>
        <dsp:cNvPr id="0" name=""/>
        <dsp:cNvSpPr/>
      </dsp:nvSpPr>
      <dsp:spPr>
        <a:xfrm>
          <a:off x="371478" y="307123"/>
          <a:ext cx="606708" cy="6067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B42B99-6EF8-4C0C-9FD3-CA5268574774}">
      <dsp:nvSpPr>
        <dsp:cNvPr id="0" name=""/>
        <dsp:cNvSpPr/>
      </dsp:nvSpPr>
      <dsp:spPr>
        <a:xfrm>
          <a:off x="712" y="1134968"/>
          <a:ext cx="1348242" cy="539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latin typeface="Calibri" panose="020F0502020204030204" pitchFamily="34" charset="0"/>
              <a:ea typeface="Calibri" panose="020F0502020204030204" pitchFamily="34" charset="0"/>
              <a:cs typeface="Calibri" panose="020F0502020204030204" pitchFamily="34" charset="0"/>
            </a:rPr>
            <a:t>Used TensorFlow and Kera's for Neural Networks modeling.</a:t>
          </a:r>
        </a:p>
      </dsp:txBody>
      <dsp:txXfrm>
        <a:off x="712" y="1134968"/>
        <a:ext cx="1348242" cy="539296"/>
      </dsp:txXfrm>
    </dsp:sp>
    <dsp:sp modelId="{4A3F5458-B6EB-4FDB-89D7-F2F6C35A584C}">
      <dsp:nvSpPr>
        <dsp:cNvPr id="0" name=""/>
        <dsp:cNvSpPr/>
      </dsp:nvSpPr>
      <dsp:spPr>
        <a:xfrm>
          <a:off x="1955663" y="307123"/>
          <a:ext cx="606708" cy="6067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C005DF-22BC-4DFC-82CD-C005F290AC06}">
      <dsp:nvSpPr>
        <dsp:cNvPr id="0" name=""/>
        <dsp:cNvSpPr/>
      </dsp:nvSpPr>
      <dsp:spPr>
        <a:xfrm>
          <a:off x="1584896" y="1134968"/>
          <a:ext cx="1348242" cy="539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latin typeface="Calibri" panose="020F0502020204030204" pitchFamily="34" charset="0"/>
              <a:ea typeface="Calibri" panose="020F0502020204030204" pitchFamily="34" charset="0"/>
              <a:cs typeface="Calibri" panose="020F0502020204030204" pitchFamily="34" charset="0"/>
            </a:rPr>
            <a:t>Built Sequential model with dense and dropout layers</a:t>
          </a:r>
          <a:r>
            <a:rPr lang="en-US" sz="1100" kern="1200" dirty="0"/>
            <a:t>.</a:t>
          </a:r>
        </a:p>
      </dsp:txBody>
      <dsp:txXfrm>
        <a:off x="1584896" y="1134968"/>
        <a:ext cx="1348242" cy="539296"/>
      </dsp:txXfrm>
    </dsp:sp>
    <dsp:sp modelId="{AE097540-394A-41AC-816B-0820523A679A}">
      <dsp:nvSpPr>
        <dsp:cNvPr id="0" name=""/>
        <dsp:cNvSpPr/>
      </dsp:nvSpPr>
      <dsp:spPr>
        <a:xfrm>
          <a:off x="3539847" y="307123"/>
          <a:ext cx="606708" cy="6067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28F719-3D18-4BCA-9127-25E326A9F4D8}">
      <dsp:nvSpPr>
        <dsp:cNvPr id="0" name=""/>
        <dsp:cNvSpPr/>
      </dsp:nvSpPr>
      <dsp:spPr>
        <a:xfrm>
          <a:off x="3169081" y="1134968"/>
          <a:ext cx="1348242" cy="539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latin typeface="Calibri" panose="020F0502020204030204" pitchFamily="34" charset="0"/>
              <a:ea typeface="Calibri" panose="020F0502020204030204" pitchFamily="34" charset="0"/>
              <a:cs typeface="Calibri" panose="020F0502020204030204" pitchFamily="34" charset="0"/>
            </a:rPr>
            <a:t>Split dataset into 80% training and 20% testing sets</a:t>
          </a:r>
          <a:r>
            <a:rPr lang="en-US" sz="1100" kern="1200" dirty="0"/>
            <a:t>.</a:t>
          </a:r>
        </a:p>
      </dsp:txBody>
      <dsp:txXfrm>
        <a:off x="3169081" y="1134968"/>
        <a:ext cx="1348242" cy="539296"/>
      </dsp:txXfrm>
    </dsp:sp>
    <dsp:sp modelId="{22A84DF7-0B2C-4023-8C48-8A36514BE7E5}">
      <dsp:nvSpPr>
        <dsp:cNvPr id="0" name=""/>
        <dsp:cNvSpPr/>
      </dsp:nvSpPr>
      <dsp:spPr>
        <a:xfrm>
          <a:off x="5124032" y="307123"/>
          <a:ext cx="606708" cy="60670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4BB7B8-F24B-4FF4-B1EE-473057D2B271}">
      <dsp:nvSpPr>
        <dsp:cNvPr id="0" name=""/>
        <dsp:cNvSpPr/>
      </dsp:nvSpPr>
      <dsp:spPr>
        <a:xfrm>
          <a:off x="4753265" y="1134968"/>
          <a:ext cx="1348242" cy="539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latin typeface="Calibri" panose="020F0502020204030204" pitchFamily="34" charset="0"/>
              <a:ea typeface="Calibri" panose="020F0502020204030204" pitchFamily="34" charset="0"/>
              <a:cs typeface="Calibri" panose="020F0502020204030204" pitchFamily="34" charset="0"/>
            </a:rPr>
            <a:t>Encoded target variable using Label Encoder.</a:t>
          </a:r>
        </a:p>
      </dsp:txBody>
      <dsp:txXfrm>
        <a:off x="4753265" y="1134968"/>
        <a:ext cx="1348242" cy="539296"/>
      </dsp:txXfrm>
    </dsp:sp>
    <dsp:sp modelId="{B742E4FA-53C7-49D8-8B55-A817047FC86A}">
      <dsp:nvSpPr>
        <dsp:cNvPr id="0" name=""/>
        <dsp:cNvSpPr/>
      </dsp:nvSpPr>
      <dsp:spPr>
        <a:xfrm>
          <a:off x="371478" y="2011325"/>
          <a:ext cx="606708" cy="60670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196E39-E3E7-44CA-9746-2EF25610D588}">
      <dsp:nvSpPr>
        <dsp:cNvPr id="0" name=""/>
        <dsp:cNvSpPr/>
      </dsp:nvSpPr>
      <dsp:spPr>
        <a:xfrm>
          <a:off x="712" y="2839170"/>
          <a:ext cx="1348242" cy="539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dirty="0">
              <a:latin typeface="Calibri" panose="020F0502020204030204" pitchFamily="34" charset="0"/>
              <a:ea typeface="Calibri" panose="020F0502020204030204" pitchFamily="34" charset="0"/>
              <a:cs typeface="Calibri" panose="020F0502020204030204" pitchFamily="34" charset="0"/>
            </a:rPr>
            <a:t>Model had input layer (64 neurons), dropout layer (dropout rate 0.5), and output layer (SoftMax).</a:t>
          </a:r>
          <a:endParaRPr lang="en-US" sz="1100" kern="1200" dirty="0">
            <a:latin typeface="Calibri" panose="020F0502020204030204" pitchFamily="34" charset="0"/>
            <a:ea typeface="Calibri" panose="020F0502020204030204" pitchFamily="34" charset="0"/>
            <a:cs typeface="Calibri" panose="020F0502020204030204" pitchFamily="34" charset="0"/>
          </a:endParaRPr>
        </a:p>
      </dsp:txBody>
      <dsp:txXfrm>
        <a:off x="712" y="2839170"/>
        <a:ext cx="1348242" cy="539296"/>
      </dsp:txXfrm>
    </dsp:sp>
    <dsp:sp modelId="{55C6E0C6-6992-4EDD-98DF-50C6D1AA78A3}">
      <dsp:nvSpPr>
        <dsp:cNvPr id="0" name=""/>
        <dsp:cNvSpPr/>
      </dsp:nvSpPr>
      <dsp:spPr>
        <a:xfrm>
          <a:off x="1955663" y="2011325"/>
          <a:ext cx="606708" cy="60670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BD1AA8-32CA-4020-990E-2659B220C226}">
      <dsp:nvSpPr>
        <dsp:cNvPr id="0" name=""/>
        <dsp:cNvSpPr/>
      </dsp:nvSpPr>
      <dsp:spPr>
        <a:xfrm>
          <a:off x="1584896" y="2839170"/>
          <a:ext cx="1348242" cy="539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latin typeface="Calibri" panose="020F0502020204030204" pitchFamily="34" charset="0"/>
              <a:ea typeface="Calibri" panose="020F0502020204030204" pitchFamily="34" charset="0"/>
              <a:cs typeface="Calibri" panose="020F0502020204030204" pitchFamily="34" charset="0"/>
            </a:rPr>
            <a:t>Achieved validation accuracy of around 65% after 10 epochs.</a:t>
          </a:r>
        </a:p>
      </dsp:txBody>
      <dsp:txXfrm>
        <a:off x="1584896" y="2839170"/>
        <a:ext cx="1348242" cy="539296"/>
      </dsp:txXfrm>
    </dsp:sp>
    <dsp:sp modelId="{4AC3AF1B-30C3-4F22-93BF-C834311D1818}">
      <dsp:nvSpPr>
        <dsp:cNvPr id="0" name=""/>
        <dsp:cNvSpPr/>
      </dsp:nvSpPr>
      <dsp:spPr>
        <a:xfrm>
          <a:off x="3539847" y="2011325"/>
          <a:ext cx="606708" cy="60670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CB3A36-9CB0-42AE-A86A-256E80BF0665}">
      <dsp:nvSpPr>
        <dsp:cNvPr id="0" name=""/>
        <dsp:cNvSpPr/>
      </dsp:nvSpPr>
      <dsp:spPr>
        <a:xfrm>
          <a:off x="3169081" y="2839170"/>
          <a:ext cx="1348242" cy="539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latin typeface="Calibri" panose="020F0502020204030204" pitchFamily="34" charset="0"/>
              <a:ea typeface="Calibri" panose="020F0502020204030204" pitchFamily="34" charset="0"/>
              <a:cs typeface="Calibri" panose="020F0502020204030204" pitchFamily="34" charset="0"/>
            </a:rPr>
            <a:t>Test set accuracy reached 65.78%.</a:t>
          </a:r>
        </a:p>
      </dsp:txBody>
      <dsp:txXfrm>
        <a:off x="3169081" y="2839170"/>
        <a:ext cx="1348242" cy="539296"/>
      </dsp:txXfrm>
    </dsp:sp>
    <dsp:sp modelId="{BD1DB6A8-4572-4A33-92D4-03EAD741E6C7}">
      <dsp:nvSpPr>
        <dsp:cNvPr id="0" name=""/>
        <dsp:cNvSpPr/>
      </dsp:nvSpPr>
      <dsp:spPr>
        <a:xfrm>
          <a:off x="5124032" y="2011325"/>
          <a:ext cx="606708" cy="606708"/>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929417-FD2E-4B7F-9574-93D3251AB3A5}">
      <dsp:nvSpPr>
        <dsp:cNvPr id="0" name=""/>
        <dsp:cNvSpPr/>
      </dsp:nvSpPr>
      <dsp:spPr>
        <a:xfrm>
          <a:off x="4753265" y="2839170"/>
          <a:ext cx="1348242" cy="539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dirty="0">
              <a:latin typeface="Calibri" panose="020F0502020204030204" pitchFamily="34" charset="0"/>
              <a:ea typeface="Calibri" panose="020F0502020204030204" pitchFamily="34" charset="0"/>
              <a:cs typeface="Calibri" panose="020F0502020204030204" pitchFamily="34" charset="0"/>
            </a:rPr>
            <a:t>Challenges observed with classes having fewer instances, indicating need for optimization.</a:t>
          </a:r>
          <a:endParaRPr lang="en-US" sz="1100" kern="1200" dirty="0">
            <a:latin typeface="Calibri" panose="020F0502020204030204" pitchFamily="34" charset="0"/>
            <a:ea typeface="Calibri" panose="020F0502020204030204" pitchFamily="34" charset="0"/>
            <a:cs typeface="Calibri" panose="020F0502020204030204" pitchFamily="34" charset="0"/>
          </a:endParaRPr>
        </a:p>
      </dsp:txBody>
      <dsp:txXfrm>
        <a:off x="4753265" y="2839170"/>
        <a:ext cx="1348242" cy="53929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BAAC7B-700C-47C1-8870-3B4EB6856C8A}">
      <dsp:nvSpPr>
        <dsp:cNvPr id="0" name=""/>
        <dsp:cNvSpPr/>
      </dsp:nvSpPr>
      <dsp:spPr>
        <a:xfrm>
          <a:off x="0" y="423"/>
          <a:ext cx="5545867" cy="991362"/>
        </a:xfrm>
        <a:prstGeom prst="roundRect">
          <a:avLst>
            <a:gd name="adj" fmla="val 10000"/>
          </a:avLst>
        </a:prstGeom>
        <a:solidFill>
          <a:schemeClr val="bg2">
            <a:lumMod val="50000"/>
          </a:schemeClr>
        </a:solidFill>
        <a:ln>
          <a:noFill/>
        </a:ln>
        <a:effectLst/>
      </dsp:spPr>
      <dsp:style>
        <a:lnRef idx="0">
          <a:scrgbClr r="0" g="0" b="0"/>
        </a:lnRef>
        <a:fillRef idx="1">
          <a:scrgbClr r="0" g="0" b="0"/>
        </a:fillRef>
        <a:effectRef idx="0">
          <a:scrgbClr r="0" g="0" b="0"/>
        </a:effectRef>
        <a:fontRef idx="minor"/>
      </dsp:style>
    </dsp:sp>
    <dsp:sp modelId="{BA2D8C03-AF88-4B45-8EDE-68B07EB36B64}">
      <dsp:nvSpPr>
        <dsp:cNvPr id="0" name=""/>
        <dsp:cNvSpPr/>
      </dsp:nvSpPr>
      <dsp:spPr>
        <a:xfrm>
          <a:off x="299887" y="223480"/>
          <a:ext cx="545249" cy="545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FB7326-864A-46BD-95E1-08278ADD99D4}">
      <dsp:nvSpPr>
        <dsp:cNvPr id="0" name=""/>
        <dsp:cNvSpPr/>
      </dsp:nvSpPr>
      <dsp:spPr>
        <a:xfrm>
          <a:off x="1145023" y="423"/>
          <a:ext cx="4400843" cy="991362"/>
        </a:xfrm>
        <a:prstGeom prst="rect">
          <a:avLst/>
        </a:prstGeom>
        <a:solidFill>
          <a:schemeClr val="bg2">
            <a:lumMod val="5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04919" tIns="104919" rIns="104919" bIns="104919" numCol="1" spcCol="1270" anchor="ctr" anchorCtr="0">
          <a:noAutofit/>
        </a:bodyPr>
        <a:lstStyle/>
        <a:p>
          <a:pPr marL="0" lvl="0" indent="0" algn="l" defTabSz="711200">
            <a:lnSpc>
              <a:spcPct val="100000"/>
            </a:lnSpc>
            <a:spcBef>
              <a:spcPct val="0"/>
            </a:spcBef>
            <a:spcAft>
              <a:spcPct val="35000"/>
            </a:spcAft>
            <a:buNone/>
          </a:pPr>
          <a:r>
            <a:rPr lang="en-US" sz="1600" b="1" i="0" kern="1200" baseline="0" dirty="0">
              <a:solidFill>
                <a:schemeClr val="bg1"/>
              </a:solidFill>
              <a:latin typeface="Calibri" panose="020F0502020204030204" pitchFamily="34" charset="0"/>
              <a:ea typeface="Calibri" panose="020F0502020204030204" pitchFamily="34" charset="0"/>
              <a:cs typeface="Calibri" panose="020F0502020204030204" pitchFamily="34" charset="0"/>
            </a:rPr>
            <a:t>Model Selection: </a:t>
          </a:r>
          <a:r>
            <a:rPr lang="en-US" sz="1600" b="0" i="0" kern="1200" baseline="0" dirty="0">
              <a:solidFill>
                <a:schemeClr val="bg1"/>
              </a:solidFill>
              <a:latin typeface="Calibri" panose="020F0502020204030204" pitchFamily="34" charset="0"/>
              <a:ea typeface="Calibri" panose="020F0502020204030204" pitchFamily="34" charset="0"/>
              <a:cs typeface="Calibri" panose="020F0502020204030204" pitchFamily="34" charset="0"/>
            </a:rPr>
            <a:t>Chose Random Forest Classifier for its superior accuracy.</a:t>
          </a:r>
          <a:endParaRPr lang="en-US" sz="1600" kern="1200" dirty="0">
            <a:solidFill>
              <a:schemeClr val="bg1"/>
            </a:solidFill>
            <a:latin typeface="Calibri" panose="020F0502020204030204" pitchFamily="34" charset="0"/>
            <a:ea typeface="Calibri" panose="020F0502020204030204" pitchFamily="34" charset="0"/>
            <a:cs typeface="Calibri" panose="020F0502020204030204" pitchFamily="34" charset="0"/>
          </a:endParaRPr>
        </a:p>
      </dsp:txBody>
      <dsp:txXfrm>
        <a:off x="1145023" y="423"/>
        <a:ext cx="4400843" cy="991362"/>
      </dsp:txXfrm>
    </dsp:sp>
    <dsp:sp modelId="{5F19CE6D-4330-406D-B6FB-B46791A2EE11}">
      <dsp:nvSpPr>
        <dsp:cNvPr id="0" name=""/>
        <dsp:cNvSpPr/>
      </dsp:nvSpPr>
      <dsp:spPr>
        <a:xfrm>
          <a:off x="0" y="1239626"/>
          <a:ext cx="5545867" cy="991362"/>
        </a:xfrm>
        <a:prstGeom prst="roundRect">
          <a:avLst>
            <a:gd name="adj" fmla="val 10000"/>
          </a:avLst>
        </a:prstGeom>
        <a:solidFill>
          <a:schemeClr val="bg2">
            <a:lumMod val="50000"/>
          </a:schemeClr>
        </a:solidFill>
        <a:ln>
          <a:noFill/>
        </a:ln>
        <a:effectLst/>
      </dsp:spPr>
      <dsp:style>
        <a:lnRef idx="0">
          <a:scrgbClr r="0" g="0" b="0"/>
        </a:lnRef>
        <a:fillRef idx="1">
          <a:scrgbClr r="0" g="0" b="0"/>
        </a:fillRef>
        <a:effectRef idx="0">
          <a:scrgbClr r="0" g="0" b="0"/>
        </a:effectRef>
        <a:fontRef idx="minor"/>
      </dsp:style>
    </dsp:sp>
    <dsp:sp modelId="{7993678B-0C46-4D21-AF53-DF1DD6C5B3F5}">
      <dsp:nvSpPr>
        <dsp:cNvPr id="0" name=""/>
        <dsp:cNvSpPr/>
      </dsp:nvSpPr>
      <dsp:spPr>
        <a:xfrm>
          <a:off x="299887" y="1462683"/>
          <a:ext cx="545249" cy="545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EFD5DD-190E-4B33-A88A-17DDED062160}">
      <dsp:nvSpPr>
        <dsp:cNvPr id="0" name=""/>
        <dsp:cNvSpPr/>
      </dsp:nvSpPr>
      <dsp:spPr>
        <a:xfrm>
          <a:off x="1145023" y="1239626"/>
          <a:ext cx="4400843" cy="991362"/>
        </a:xfrm>
        <a:prstGeom prst="rect">
          <a:avLst/>
        </a:prstGeom>
        <a:solidFill>
          <a:schemeClr val="bg2">
            <a:lumMod val="5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04919" tIns="104919" rIns="104919" bIns="104919" numCol="1" spcCol="1270" anchor="ctr" anchorCtr="0">
          <a:noAutofit/>
        </a:bodyPr>
        <a:lstStyle/>
        <a:p>
          <a:pPr marL="0" lvl="0" indent="0" algn="l" defTabSz="711200">
            <a:lnSpc>
              <a:spcPct val="100000"/>
            </a:lnSpc>
            <a:spcBef>
              <a:spcPct val="0"/>
            </a:spcBef>
            <a:spcAft>
              <a:spcPct val="35000"/>
            </a:spcAft>
            <a:buNone/>
          </a:pPr>
          <a:r>
            <a:rPr lang="en-US" sz="1600" b="1" i="0" kern="1200" baseline="0" dirty="0">
              <a:solidFill>
                <a:schemeClr val="bg1"/>
              </a:solidFill>
              <a:latin typeface="Calibri" panose="020F0502020204030204" pitchFamily="34" charset="0"/>
              <a:ea typeface="Calibri" panose="020F0502020204030204" pitchFamily="34" charset="0"/>
              <a:cs typeface="Calibri" panose="020F0502020204030204" pitchFamily="34" charset="0"/>
            </a:rPr>
            <a:t>Deployment Process: </a:t>
          </a:r>
          <a:r>
            <a:rPr lang="en-US" sz="1600" b="0" i="0" kern="1200" baseline="0" dirty="0">
              <a:solidFill>
                <a:schemeClr val="bg1"/>
              </a:solidFill>
              <a:latin typeface="Calibri" panose="020F0502020204030204" pitchFamily="34" charset="0"/>
              <a:ea typeface="Calibri" panose="020F0502020204030204" pitchFamily="34" charset="0"/>
              <a:cs typeface="Calibri" panose="020F0502020204030204" pitchFamily="34" charset="0"/>
            </a:rPr>
            <a:t>Created dedicated directory, encapsulated model into pickle file, and developed Flask application for user interaction.</a:t>
          </a:r>
          <a:endParaRPr lang="en-US" sz="1600" kern="1200" dirty="0">
            <a:solidFill>
              <a:schemeClr val="bg1"/>
            </a:solidFill>
            <a:latin typeface="Calibri" panose="020F0502020204030204" pitchFamily="34" charset="0"/>
            <a:ea typeface="Calibri" panose="020F0502020204030204" pitchFamily="34" charset="0"/>
            <a:cs typeface="Calibri" panose="020F0502020204030204" pitchFamily="34" charset="0"/>
          </a:endParaRPr>
        </a:p>
      </dsp:txBody>
      <dsp:txXfrm>
        <a:off x="1145023" y="1239626"/>
        <a:ext cx="4400843" cy="991362"/>
      </dsp:txXfrm>
    </dsp:sp>
    <dsp:sp modelId="{1AC35B58-C1AC-4686-ACFE-FA4C7E448F4C}">
      <dsp:nvSpPr>
        <dsp:cNvPr id="0" name=""/>
        <dsp:cNvSpPr/>
      </dsp:nvSpPr>
      <dsp:spPr>
        <a:xfrm>
          <a:off x="0" y="2478829"/>
          <a:ext cx="5545867" cy="991362"/>
        </a:xfrm>
        <a:prstGeom prst="roundRect">
          <a:avLst>
            <a:gd name="adj" fmla="val 10000"/>
          </a:avLst>
        </a:prstGeom>
        <a:solidFill>
          <a:schemeClr val="bg2">
            <a:lumMod val="50000"/>
          </a:schemeClr>
        </a:solidFill>
        <a:ln>
          <a:noFill/>
        </a:ln>
        <a:effectLst/>
      </dsp:spPr>
      <dsp:style>
        <a:lnRef idx="0">
          <a:scrgbClr r="0" g="0" b="0"/>
        </a:lnRef>
        <a:fillRef idx="1">
          <a:scrgbClr r="0" g="0" b="0"/>
        </a:fillRef>
        <a:effectRef idx="0">
          <a:scrgbClr r="0" g="0" b="0"/>
        </a:effectRef>
        <a:fontRef idx="minor"/>
      </dsp:style>
    </dsp:sp>
    <dsp:sp modelId="{5BE920A1-BF6C-49AC-AD71-B55F4BB7ECEB}">
      <dsp:nvSpPr>
        <dsp:cNvPr id="0" name=""/>
        <dsp:cNvSpPr/>
      </dsp:nvSpPr>
      <dsp:spPr>
        <a:xfrm>
          <a:off x="299887" y="2701886"/>
          <a:ext cx="545249" cy="545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912C9F-D70D-4FFC-B4A3-2A45C5D03A4E}">
      <dsp:nvSpPr>
        <dsp:cNvPr id="0" name=""/>
        <dsp:cNvSpPr/>
      </dsp:nvSpPr>
      <dsp:spPr>
        <a:xfrm>
          <a:off x="1145023" y="2478829"/>
          <a:ext cx="4400843" cy="991362"/>
        </a:xfrm>
        <a:prstGeom prst="rect">
          <a:avLst/>
        </a:prstGeom>
        <a:solidFill>
          <a:schemeClr val="bg2">
            <a:lumMod val="5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04919" tIns="104919" rIns="104919" bIns="104919" numCol="1" spcCol="1270" anchor="ctr" anchorCtr="0">
          <a:noAutofit/>
        </a:bodyPr>
        <a:lstStyle/>
        <a:p>
          <a:pPr marL="0" lvl="0" indent="0" algn="l" defTabSz="711200">
            <a:lnSpc>
              <a:spcPct val="100000"/>
            </a:lnSpc>
            <a:spcBef>
              <a:spcPct val="0"/>
            </a:spcBef>
            <a:spcAft>
              <a:spcPct val="35000"/>
            </a:spcAft>
            <a:buNone/>
          </a:pPr>
          <a:r>
            <a:rPr lang="en-US" sz="1600" b="1" i="0" kern="1200" baseline="0" dirty="0">
              <a:solidFill>
                <a:schemeClr val="bg1"/>
              </a:solidFill>
              <a:latin typeface="Calibri" panose="020F0502020204030204" pitchFamily="34" charset="0"/>
              <a:ea typeface="Calibri" panose="020F0502020204030204" pitchFamily="34" charset="0"/>
              <a:cs typeface="Calibri" panose="020F0502020204030204" pitchFamily="34" charset="0"/>
            </a:rPr>
            <a:t>Flask Application: </a:t>
          </a:r>
          <a:r>
            <a:rPr lang="en-US" sz="1600" b="0" i="0" kern="1200" baseline="0" dirty="0">
              <a:solidFill>
                <a:schemeClr val="bg1"/>
              </a:solidFill>
              <a:latin typeface="Calibri" panose="020F0502020204030204" pitchFamily="34" charset="0"/>
              <a:ea typeface="Calibri" panose="020F0502020204030204" pitchFamily="34" charset="0"/>
              <a:cs typeface="Calibri" panose="020F0502020204030204" pitchFamily="34" charset="0"/>
            </a:rPr>
            <a:t>Empowers users to input values for crime class predictions through an interactive web page.</a:t>
          </a:r>
          <a:endParaRPr lang="en-US" sz="1600" kern="1200" dirty="0">
            <a:solidFill>
              <a:schemeClr val="bg1"/>
            </a:solidFill>
            <a:latin typeface="Calibri" panose="020F0502020204030204" pitchFamily="34" charset="0"/>
            <a:ea typeface="Calibri" panose="020F0502020204030204" pitchFamily="34" charset="0"/>
            <a:cs typeface="Calibri" panose="020F0502020204030204" pitchFamily="34" charset="0"/>
          </a:endParaRPr>
        </a:p>
      </dsp:txBody>
      <dsp:txXfrm>
        <a:off x="1145023" y="2478829"/>
        <a:ext cx="4400843" cy="99136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B9B288-8F9E-4528-860C-7FF8E0126458}">
      <dsp:nvSpPr>
        <dsp:cNvPr id="0" name=""/>
        <dsp:cNvSpPr/>
      </dsp:nvSpPr>
      <dsp:spPr>
        <a:xfrm>
          <a:off x="1339" y="276858"/>
          <a:ext cx="4701480" cy="29854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875BF8-0466-444E-9960-09370615AB1F}">
      <dsp:nvSpPr>
        <dsp:cNvPr id="0" name=""/>
        <dsp:cNvSpPr/>
      </dsp:nvSpPr>
      <dsp:spPr>
        <a:xfrm>
          <a:off x="523726" y="773126"/>
          <a:ext cx="4701480" cy="298544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just" defTabSz="800100">
            <a:lnSpc>
              <a:spcPct val="90000"/>
            </a:lnSpc>
            <a:spcBef>
              <a:spcPct val="0"/>
            </a:spcBef>
            <a:spcAft>
              <a:spcPct val="35000"/>
            </a:spcAft>
            <a:buNone/>
          </a:pPr>
          <a:r>
            <a:rPr lang="en-CA" sz="1800" kern="1200" dirty="0">
              <a:latin typeface="Calibri" panose="020F0502020204030204" pitchFamily="34" charset="0"/>
              <a:ea typeface="Calibri" panose="020F0502020204030204" pitchFamily="34" charset="0"/>
              <a:cs typeface="Calibri" panose="020F0502020204030204" pitchFamily="34" charset="0"/>
            </a:rPr>
            <a:t>Our crime rate analysis project epitomizes the essence of data science, blending curiosity, methodical exploration, and analytical prowess to unravel hidden insights and empower decision-makers. </a:t>
          </a:r>
          <a:endParaRPr lang="en-US" sz="1800" kern="1200" dirty="0">
            <a:latin typeface="Calibri" panose="020F0502020204030204" pitchFamily="34" charset="0"/>
            <a:ea typeface="Calibri" panose="020F0502020204030204" pitchFamily="34" charset="0"/>
            <a:cs typeface="Calibri" panose="020F0502020204030204" pitchFamily="34" charset="0"/>
          </a:endParaRPr>
        </a:p>
      </dsp:txBody>
      <dsp:txXfrm>
        <a:off x="611167" y="860567"/>
        <a:ext cx="4526598" cy="2810558"/>
      </dsp:txXfrm>
    </dsp:sp>
    <dsp:sp modelId="{0B433488-4A54-4376-8CFD-7F022463A257}">
      <dsp:nvSpPr>
        <dsp:cNvPr id="0" name=""/>
        <dsp:cNvSpPr/>
      </dsp:nvSpPr>
      <dsp:spPr>
        <a:xfrm>
          <a:off x="5747593" y="276858"/>
          <a:ext cx="4701480" cy="29854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F89A8F-C07A-4DB4-BEFA-349A364CC606}">
      <dsp:nvSpPr>
        <dsp:cNvPr id="0" name=""/>
        <dsp:cNvSpPr/>
      </dsp:nvSpPr>
      <dsp:spPr>
        <a:xfrm>
          <a:off x="6269980" y="773126"/>
          <a:ext cx="4701480" cy="298544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just" defTabSz="800100">
            <a:lnSpc>
              <a:spcPct val="90000"/>
            </a:lnSpc>
            <a:spcBef>
              <a:spcPct val="0"/>
            </a:spcBef>
            <a:spcAft>
              <a:spcPct val="35000"/>
            </a:spcAft>
            <a:buNone/>
          </a:pPr>
          <a:r>
            <a:rPr lang="en-CA" sz="1800" kern="1200" dirty="0">
              <a:latin typeface="Calibri" panose="020F0502020204030204" pitchFamily="34" charset="0"/>
              <a:ea typeface="Calibri" panose="020F0502020204030204" pitchFamily="34" charset="0"/>
              <a:cs typeface="Calibri" panose="020F0502020204030204" pitchFamily="34" charset="0"/>
            </a:rPr>
            <a:t>Key findings include valuable insights into crime patterns, promising predictive performance from models like Random Forest Classifier, SARIMAX, and LSTM, and actionable insights for targeted crime prevention strategies.</a:t>
          </a:r>
          <a:endParaRPr lang="en-US" sz="1800" kern="1200" dirty="0">
            <a:latin typeface="Calibri" panose="020F0502020204030204" pitchFamily="34" charset="0"/>
            <a:ea typeface="Calibri" panose="020F0502020204030204" pitchFamily="34" charset="0"/>
            <a:cs typeface="Calibri" panose="020F0502020204030204" pitchFamily="34" charset="0"/>
          </a:endParaRPr>
        </a:p>
      </dsp:txBody>
      <dsp:txXfrm>
        <a:off x="6357421" y="860567"/>
        <a:ext cx="4526598" cy="2810558"/>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B797B2-EDC5-4690-B04D-F1ACA7DE7595}" type="datetimeFigureOut">
              <a:rPr lang="en-CA" smtClean="0"/>
              <a:t>2024-04-16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FB5C5E-95C7-4A35-9E63-A783278250DA}" type="slidenum">
              <a:rPr lang="en-CA" smtClean="0"/>
              <a:t>‹#›</a:t>
            </a:fld>
            <a:endParaRPr lang="en-CA"/>
          </a:p>
        </p:txBody>
      </p:sp>
    </p:spTree>
    <p:extLst>
      <p:ext uri="{BB962C8B-B14F-4D97-AF65-F5344CB8AC3E}">
        <p14:creationId xmlns:p14="http://schemas.microsoft.com/office/powerpoint/2010/main" val="31528502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8A39065-658C-4C18-90D8-7CC631C8594F}" type="slidenum">
              <a:rPr lang="en-US" smtClean="0"/>
              <a:t>2</a:t>
            </a:fld>
            <a:endParaRPr lang="en-US"/>
          </a:p>
        </p:txBody>
      </p:sp>
    </p:spTree>
    <p:extLst>
      <p:ext uri="{BB962C8B-B14F-4D97-AF65-F5344CB8AC3E}">
        <p14:creationId xmlns:p14="http://schemas.microsoft.com/office/powerpoint/2010/main" val="2745747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rgbClr val="0D0D0D"/>
                </a:solidFill>
                <a:latin typeface="Calibri" panose="020F0502020204030204" pitchFamily="34" charset="0"/>
                <a:ea typeface="Calibri" panose="020F0502020204030204" pitchFamily="34" charset="0"/>
                <a:cs typeface="Calibri" panose="020F0502020204030204" pitchFamily="34" charset="0"/>
              </a:rPr>
              <a:t>Data Collection</a:t>
            </a:r>
          </a:p>
          <a:p>
            <a:pPr marL="171450" indent="-171450" algn="just">
              <a:buFont typeface="Arial" panose="020B0604020202020204" pitchFamily="34" charset="0"/>
              <a:buChar char="•"/>
            </a:pPr>
            <a:r>
              <a:rPr lang="en-CA" sz="1200" dirty="0">
                <a:effectLst/>
                <a:latin typeface="Calibri" panose="020F0502020204030204" pitchFamily="34" charset="0"/>
                <a:ea typeface="Calibri" panose="020F0502020204030204" pitchFamily="34" charset="0"/>
                <a:cs typeface="Calibri" panose="020F0502020204030204" pitchFamily="34" charset="0"/>
              </a:rPr>
              <a:t>The dataset is provided by the Toronto Police Service and can be accessed through the Toronto Public Safety Portal. The portal aims to promote transparency and public awareness regarding crime in the city.</a:t>
            </a:r>
          </a:p>
          <a:p>
            <a:pPr algn="just"/>
            <a:r>
              <a:rPr lang="en-US" sz="12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Data Fields</a:t>
            </a:r>
          </a:p>
          <a:p>
            <a:pPr marL="171450" indent="-171450" algn="just">
              <a:lnSpc>
                <a:spcPct val="107000"/>
              </a:lnSpc>
              <a:spcAft>
                <a:spcPts val="800"/>
              </a:spcAft>
              <a:buFont typeface="Arial" panose="020B0604020202020204" pitchFamily="34" charset="0"/>
              <a:buChar char="•"/>
              <a:tabLst>
                <a:tab pos="685800" algn="l"/>
              </a:tabLst>
            </a:pPr>
            <a:r>
              <a:rPr lang="en-CA" sz="1200" kern="100" dirty="0">
                <a:effectLst/>
                <a:latin typeface="Calibri" panose="020F0502020204030204" pitchFamily="34" charset="0"/>
                <a:ea typeface="Calibri" panose="020F0502020204030204" pitchFamily="34" charset="0"/>
                <a:cs typeface="Calibri" panose="020F0502020204030204" pitchFamily="34" charset="0"/>
              </a:rPr>
              <a:t>The dataset includes various variables that provide information about each crime incident such as date and related offences, categories include </a:t>
            </a:r>
            <a:r>
              <a:rPr lang="en-CA" sz="1200" b="1" kern="100" dirty="0">
                <a:effectLst/>
                <a:latin typeface="Calibri" panose="020F0502020204030204" pitchFamily="34" charset="0"/>
                <a:ea typeface="Calibri" panose="020F0502020204030204" pitchFamily="34" charset="0"/>
                <a:cs typeface="Calibri" panose="020F0502020204030204" pitchFamily="34" charset="0"/>
              </a:rPr>
              <a:t>Assault</a:t>
            </a:r>
            <a:r>
              <a:rPr lang="en-CA" sz="1200" kern="100" dirty="0">
                <a:effectLst/>
                <a:latin typeface="Calibri" panose="020F0502020204030204" pitchFamily="34" charset="0"/>
                <a:ea typeface="Calibri" panose="020F0502020204030204" pitchFamily="34" charset="0"/>
                <a:cs typeface="Calibri" panose="020F0502020204030204" pitchFamily="34" charset="0"/>
              </a:rPr>
              <a:t>, </a:t>
            </a:r>
            <a:r>
              <a:rPr lang="en-CA" sz="1200" b="1" kern="100" dirty="0">
                <a:effectLst/>
                <a:latin typeface="Calibri" panose="020F0502020204030204" pitchFamily="34" charset="0"/>
                <a:ea typeface="Calibri" panose="020F0502020204030204" pitchFamily="34" charset="0"/>
                <a:cs typeface="Calibri" panose="020F0502020204030204" pitchFamily="34" charset="0"/>
              </a:rPr>
              <a:t>Break and Enter</a:t>
            </a:r>
            <a:r>
              <a:rPr lang="en-CA" sz="1200" kern="100" dirty="0">
                <a:effectLst/>
                <a:latin typeface="Calibri" panose="020F0502020204030204" pitchFamily="34" charset="0"/>
                <a:ea typeface="Calibri" panose="020F0502020204030204" pitchFamily="34" charset="0"/>
                <a:cs typeface="Calibri" panose="020F0502020204030204" pitchFamily="34" charset="0"/>
              </a:rPr>
              <a:t>, </a:t>
            </a:r>
            <a:r>
              <a:rPr lang="en-CA" sz="1200" b="1" kern="100" dirty="0">
                <a:effectLst/>
                <a:latin typeface="Calibri" panose="020F0502020204030204" pitchFamily="34" charset="0"/>
                <a:ea typeface="Calibri" panose="020F0502020204030204" pitchFamily="34" charset="0"/>
                <a:cs typeface="Calibri" panose="020F0502020204030204" pitchFamily="34" charset="0"/>
              </a:rPr>
              <a:t>Auto Theft</a:t>
            </a:r>
            <a:r>
              <a:rPr lang="en-CA" sz="1200" kern="100" dirty="0">
                <a:effectLst/>
                <a:latin typeface="Calibri" panose="020F0502020204030204" pitchFamily="34" charset="0"/>
                <a:ea typeface="Calibri" panose="020F0502020204030204" pitchFamily="34" charset="0"/>
                <a:cs typeface="Calibri" panose="020F0502020204030204" pitchFamily="34" charset="0"/>
              </a:rPr>
              <a:t>, </a:t>
            </a:r>
            <a:r>
              <a:rPr lang="en-CA" sz="1200" b="1" kern="100" dirty="0">
                <a:effectLst/>
                <a:latin typeface="Calibri" panose="020F0502020204030204" pitchFamily="34" charset="0"/>
                <a:ea typeface="Calibri" panose="020F0502020204030204" pitchFamily="34" charset="0"/>
                <a:cs typeface="Calibri" panose="020F0502020204030204" pitchFamily="34" charset="0"/>
              </a:rPr>
              <a:t>Robbery</a:t>
            </a:r>
            <a:r>
              <a:rPr lang="en-CA" sz="1200" kern="100" dirty="0">
                <a:effectLst/>
                <a:latin typeface="Calibri" panose="020F0502020204030204" pitchFamily="34" charset="0"/>
                <a:ea typeface="Calibri" panose="020F0502020204030204" pitchFamily="34" charset="0"/>
                <a:cs typeface="Calibri" panose="020F0502020204030204" pitchFamily="34" charset="0"/>
              </a:rPr>
              <a:t> and </a:t>
            </a:r>
            <a:r>
              <a:rPr lang="en-CA" sz="1200" b="1" kern="100" dirty="0">
                <a:effectLst/>
                <a:latin typeface="Calibri" panose="020F0502020204030204" pitchFamily="34" charset="0"/>
                <a:ea typeface="Calibri" panose="020F0502020204030204" pitchFamily="34" charset="0"/>
                <a:cs typeface="Calibri" panose="020F0502020204030204" pitchFamily="34" charset="0"/>
              </a:rPr>
              <a:t>Theft Over</a:t>
            </a:r>
            <a:r>
              <a:rPr lang="en-CA" sz="1200" kern="100" dirty="0">
                <a:effectLst/>
                <a:latin typeface="Calibri" panose="020F0502020204030204" pitchFamily="34" charset="0"/>
                <a:ea typeface="Calibri" panose="020F0502020204030204" pitchFamily="34" charset="0"/>
                <a:cs typeface="Calibri" panose="020F0502020204030204" pitchFamily="34" charset="0"/>
              </a:rPr>
              <a:t>, Premises type, location, neighborhood, latitude, and longitude, etc.</a:t>
            </a:r>
          </a:p>
          <a:p>
            <a:pPr algn="l"/>
            <a:r>
              <a:rPr lang="en-US" sz="12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Data Cleaning</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00" dirty="0">
                <a:latin typeface="Calibri" panose="020F0502020204030204" pitchFamily="34" charset="0"/>
                <a:ea typeface="Calibri" panose="020F0502020204030204" pitchFamily="34" charset="0"/>
                <a:cs typeface="Calibri" panose="020F0502020204030204" pitchFamily="34" charset="0"/>
              </a:rPr>
              <a:t>Removed missing values from the dataset and redundant columns. Filtered the dataset to include records only from the years 2014 to 2023 due to l</a:t>
            </a:r>
            <a:r>
              <a:rPr lang="en-US" sz="1200" dirty="0">
                <a:effectLst/>
                <a:latin typeface="Calibri" panose="020F0502020204030204" pitchFamily="34" charset="0"/>
                <a:ea typeface="Calibri" panose="020F0502020204030204" pitchFamily="34" charset="0"/>
                <a:cs typeface="Calibri" panose="020F0502020204030204" pitchFamily="34" charset="0"/>
              </a:rPr>
              <a:t>imited availability of records from 2003 to 2013.</a:t>
            </a:r>
            <a:endParaRPr lang="en-US" sz="1200" kern="100" dirty="0">
              <a:latin typeface="Calibri" panose="020F0502020204030204" pitchFamily="34" charset="0"/>
              <a:ea typeface="Calibri" panose="020F0502020204030204" pitchFamily="34" charset="0"/>
              <a:cs typeface="Calibri" panose="020F0502020204030204" pitchFamily="34" charset="0"/>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a:solidFill>
                  <a:srgbClr val="0D0D0D"/>
                </a:solidFill>
                <a:latin typeface="Calibri" panose="020F0502020204030204" pitchFamily="34" charset="0"/>
                <a:ea typeface="Calibri" panose="020F0502020204030204" pitchFamily="34" charset="0"/>
                <a:cs typeface="Calibri" panose="020F0502020204030204" pitchFamily="34" charset="0"/>
              </a:rPr>
              <a:t>Methodology</a:t>
            </a:r>
          </a:p>
          <a:p>
            <a:pPr marL="285750" indent="-285750">
              <a:buFont typeface="Arial" panose="020B0604020202020204" pitchFamily="34" charset="0"/>
              <a:buChar char="•"/>
            </a:pPr>
            <a:r>
              <a:rPr lang="en-US" sz="1800" b="1" dirty="0">
                <a:solidFill>
                  <a:srgbClr val="0D0D0D"/>
                </a:solidFill>
                <a:latin typeface="Calibri" panose="020F0502020204030204" pitchFamily="34" charset="0"/>
                <a:ea typeface="Calibri" panose="020F0502020204030204" pitchFamily="34" charset="0"/>
                <a:cs typeface="Calibri" panose="020F0502020204030204" pitchFamily="34" charset="0"/>
              </a:rPr>
              <a:t>Data Preprocessing using Python Libraries:</a:t>
            </a:r>
          </a:p>
          <a:p>
            <a:pPr marL="514350" lvl="1" indent="-285750" algn="just">
              <a:buFont typeface="Wingdings" panose="05000000000000000000" pitchFamily="2" charset="2"/>
              <a:buChar char="Ø"/>
            </a:pPr>
            <a:r>
              <a:rPr lang="en-US" dirty="0">
                <a:solidFill>
                  <a:srgbClr val="0D0D0D"/>
                </a:solidFill>
                <a:latin typeface="Calibri" panose="020F0502020204030204" pitchFamily="34" charset="0"/>
                <a:ea typeface="Calibri" panose="020F0502020204030204" pitchFamily="34" charset="0"/>
                <a:cs typeface="Calibri" panose="020F0502020204030204" pitchFamily="34" charset="0"/>
              </a:rPr>
              <a:t>Python libraries played a crucial role in refining our raw datasets for analysis. These preprocessing steps were pivotal in preparing a clean and standardized dataset, laying the foundation for our subsequent machine learning model.</a:t>
            </a:r>
          </a:p>
          <a:p>
            <a:pPr lvl="1"/>
            <a:endParaRPr lang="en-US" dirty="0">
              <a:solidFill>
                <a:srgbClr val="0D0D0D"/>
              </a:solidFill>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800" b="1" dirty="0">
                <a:solidFill>
                  <a:srgbClr val="0D0D0D"/>
                </a:solidFill>
                <a:latin typeface="Calibri" panose="020F0502020204030204" pitchFamily="34" charset="0"/>
                <a:ea typeface="Calibri" panose="020F0502020204030204" pitchFamily="34" charset="0"/>
                <a:cs typeface="Calibri" panose="020F0502020204030204" pitchFamily="34" charset="0"/>
              </a:rPr>
              <a:t>Data Visualization with Tableau:</a:t>
            </a:r>
          </a:p>
          <a:p>
            <a:pPr marL="514350" lvl="1" indent="-285750" algn="just">
              <a:buFont typeface="Wingdings" panose="05000000000000000000" pitchFamily="2" charset="2"/>
              <a:buChar char="Ø"/>
            </a:pPr>
            <a:r>
              <a:rPr lang="en-US" dirty="0">
                <a:solidFill>
                  <a:srgbClr val="0D0D0D"/>
                </a:solidFill>
                <a:latin typeface="Calibri" panose="020F0502020204030204" pitchFamily="34" charset="0"/>
                <a:ea typeface="Calibri" panose="020F0502020204030204" pitchFamily="34" charset="0"/>
                <a:cs typeface="Calibri" panose="020F0502020204030204" pitchFamily="34" charset="0"/>
              </a:rPr>
              <a:t>Using Tableau, we crafted interactive visualizations showcasing crime trends over time and space. Demographic insights and the exploration of environmental factors were seamlessly portrayed, providing a comprehensive understanding of the contextual elements influencing criminal activity. </a:t>
            </a:r>
            <a:endParaRPr lang="en-US" sz="12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a:p>
            <a:pPr lvl="0"/>
            <a:endParaRPr lang="en-US" b="1" i="0" dirty="0">
              <a:latin typeface="Calibri" panose="020F0502020204030204" pitchFamily="34" charset="0"/>
              <a:ea typeface="Calibri" panose="020F0502020204030204" pitchFamily="34" charset="0"/>
              <a:cs typeface="Calibri" panose="020F0502020204030204" pitchFamily="34" charset="0"/>
            </a:endParaRPr>
          </a:p>
          <a:p>
            <a:pPr lvl="0"/>
            <a:endParaRPr lang="en-US" b="1" i="0" dirty="0">
              <a:latin typeface="Calibri" panose="020F0502020204030204" pitchFamily="34" charset="0"/>
              <a:ea typeface="Calibri" panose="020F0502020204030204" pitchFamily="34" charset="0"/>
              <a:cs typeface="Calibri" panose="020F0502020204030204" pitchFamily="34" charset="0"/>
            </a:endParaRPr>
          </a:p>
          <a:p>
            <a:pPr lvl="0"/>
            <a:r>
              <a:rPr lang="en-US" b="1" i="0" dirty="0">
                <a:latin typeface="Calibri" panose="020F0502020204030204" pitchFamily="34" charset="0"/>
                <a:ea typeface="Calibri" panose="020F0502020204030204" pitchFamily="34" charset="0"/>
                <a:cs typeface="Calibri" panose="020F0502020204030204" pitchFamily="34" charset="0"/>
              </a:rPr>
              <a:t>Key </a:t>
            </a:r>
            <a:r>
              <a:rPr lang="en-US" b="1" dirty="0">
                <a:latin typeface="Calibri" panose="020F0502020204030204" pitchFamily="34" charset="0"/>
                <a:ea typeface="Calibri" panose="020F0502020204030204" pitchFamily="34" charset="0"/>
                <a:cs typeface="Calibri" panose="020F0502020204030204" pitchFamily="34" charset="0"/>
              </a:rPr>
              <a:t>Insights</a:t>
            </a:r>
            <a:endParaRPr lang="en-US" dirty="0">
              <a:latin typeface="Calibri" panose="020F0502020204030204" pitchFamily="34" charset="0"/>
              <a:ea typeface="Calibri" panose="020F0502020204030204" pitchFamily="34" charset="0"/>
              <a:cs typeface="Calibri" panose="020F0502020204030204" pitchFamily="34" charset="0"/>
            </a:endParaRPr>
          </a:p>
          <a:p>
            <a:pPr lvl="1"/>
            <a:r>
              <a:rPr lang="en-CA" b="1" i="0" dirty="0">
                <a:latin typeface="Calibri" panose="020F0502020204030204" pitchFamily="34" charset="0"/>
                <a:ea typeface="Calibri" panose="020F0502020204030204" pitchFamily="34" charset="0"/>
                <a:cs typeface="Calibri" panose="020F0502020204030204" pitchFamily="34" charset="0"/>
              </a:rPr>
              <a:t>Temporal Trends:</a:t>
            </a:r>
            <a:endParaRPr lang="en-US" dirty="0">
              <a:latin typeface="Calibri" panose="020F0502020204030204" pitchFamily="34" charset="0"/>
              <a:ea typeface="Calibri" panose="020F0502020204030204" pitchFamily="34" charset="0"/>
              <a:cs typeface="Calibri" panose="020F0502020204030204" pitchFamily="34" charset="0"/>
            </a:endParaRPr>
          </a:p>
          <a:p>
            <a:pPr lvl="2"/>
            <a:r>
              <a:rPr lang="en-US" dirty="0">
                <a:latin typeface="Calibri" panose="020F0502020204030204" pitchFamily="34" charset="0"/>
                <a:ea typeface="Calibri" panose="020F0502020204030204" pitchFamily="34" charset="0"/>
                <a:cs typeface="Calibri" panose="020F0502020204030204" pitchFamily="34" charset="0"/>
              </a:rPr>
              <a:t>Crime events increased from 2014 to 2023, with fluctuations suggesting influencing factors.</a:t>
            </a:r>
          </a:p>
          <a:p>
            <a:pPr lvl="1"/>
            <a:r>
              <a:rPr lang="en-CA" b="1" i="0" dirty="0">
                <a:latin typeface="Calibri" panose="020F0502020204030204" pitchFamily="34" charset="0"/>
                <a:ea typeface="Calibri" panose="020F0502020204030204" pitchFamily="34" charset="0"/>
                <a:cs typeface="Calibri" panose="020F0502020204030204" pitchFamily="34" charset="0"/>
              </a:rPr>
              <a:t>Major Crime Categories:</a:t>
            </a:r>
            <a:endParaRPr lang="en-US" dirty="0">
              <a:latin typeface="Calibri" panose="020F0502020204030204" pitchFamily="34" charset="0"/>
              <a:ea typeface="Calibri" panose="020F0502020204030204" pitchFamily="34" charset="0"/>
              <a:cs typeface="Calibri" panose="020F0502020204030204" pitchFamily="34" charset="0"/>
            </a:endParaRPr>
          </a:p>
          <a:p>
            <a:pPr lvl="2"/>
            <a:r>
              <a:rPr lang="en-US" dirty="0">
                <a:latin typeface="Calibri" panose="020F0502020204030204" pitchFamily="34" charset="0"/>
                <a:ea typeface="Calibri" panose="020F0502020204030204" pitchFamily="34" charset="0"/>
                <a:cs typeface="Calibri" panose="020F0502020204030204" pitchFamily="34" charset="0"/>
              </a:rPr>
              <a:t>Assault is most frequent, followed by Break and Enter, Auto Theft, Robbery, and Theft Over.</a:t>
            </a:r>
          </a:p>
          <a:p>
            <a:pPr lvl="1"/>
            <a:r>
              <a:rPr lang="en-US" b="1" dirty="0">
                <a:latin typeface="Calibri" panose="020F0502020204030204" pitchFamily="34" charset="0"/>
                <a:ea typeface="Calibri" panose="020F0502020204030204" pitchFamily="34" charset="0"/>
                <a:cs typeface="Calibri" panose="020F0502020204030204" pitchFamily="34" charset="0"/>
              </a:rPr>
              <a:t>Police Division Analysis:</a:t>
            </a:r>
            <a:endParaRPr lang="en-US" dirty="0">
              <a:latin typeface="Calibri" panose="020F0502020204030204" pitchFamily="34" charset="0"/>
              <a:ea typeface="Calibri" panose="020F0502020204030204" pitchFamily="34" charset="0"/>
              <a:cs typeface="Calibri" panose="020F0502020204030204" pitchFamily="34" charset="0"/>
            </a:endParaRPr>
          </a:p>
          <a:p>
            <a:pPr lvl="2"/>
            <a:r>
              <a:rPr lang="en-US" dirty="0">
                <a:latin typeface="Calibri" panose="020F0502020204030204" pitchFamily="34" charset="0"/>
                <a:ea typeface="Calibri" panose="020F0502020204030204" pitchFamily="34" charset="0"/>
                <a:cs typeface="Calibri" panose="020F0502020204030204" pitchFamily="34" charset="0"/>
              </a:rPr>
              <a:t>Certain divisions show significantly higher crime rates, requiring targeted interventions.</a:t>
            </a:r>
          </a:p>
          <a:p>
            <a:pPr lvl="1"/>
            <a:r>
              <a:rPr lang="en-CA" b="1" i="0" dirty="0">
                <a:latin typeface="Calibri" panose="020F0502020204030204" pitchFamily="34" charset="0"/>
                <a:ea typeface="Calibri" panose="020F0502020204030204" pitchFamily="34" charset="0"/>
                <a:cs typeface="Calibri" panose="020F0502020204030204" pitchFamily="34" charset="0"/>
              </a:rPr>
              <a:t>Hourly Distribution:</a:t>
            </a:r>
            <a:endParaRPr lang="en-US" dirty="0">
              <a:latin typeface="Calibri" panose="020F0502020204030204" pitchFamily="34" charset="0"/>
              <a:ea typeface="Calibri" panose="020F0502020204030204" pitchFamily="34" charset="0"/>
              <a:cs typeface="Calibri" panose="020F0502020204030204" pitchFamily="34" charset="0"/>
            </a:endParaRPr>
          </a:p>
          <a:p>
            <a:pPr lvl="2"/>
            <a:r>
              <a:rPr lang="en-US" dirty="0">
                <a:latin typeface="Calibri" panose="020F0502020204030204" pitchFamily="34" charset="0"/>
                <a:ea typeface="Calibri" panose="020F0502020204030204" pitchFamily="34" charset="0"/>
                <a:cs typeface="Calibri" panose="020F0502020204030204" pitchFamily="34" charset="0"/>
              </a:rPr>
              <a:t>Peak and off-peak hours of criminal activity identified for resource deployment.</a:t>
            </a:r>
          </a:p>
          <a:p>
            <a:pPr lvl="1"/>
            <a:r>
              <a:rPr lang="en-US" b="1" dirty="0">
                <a:latin typeface="Calibri" panose="020F0502020204030204" pitchFamily="34" charset="0"/>
                <a:ea typeface="Calibri" panose="020F0502020204030204" pitchFamily="34" charset="0"/>
                <a:cs typeface="Calibri" panose="020F0502020204030204" pitchFamily="34" charset="0"/>
              </a:rPr>
              <a:t>Neighborhood Crime Rates:</a:t>
            </a:r>
            <a:endParaRPr lang="en-US" dirty="0">
              <a:latin typeface="Calibri" panose="020F0502020204030204" pitchFamily="34" charset="0"/>
              <a:ea typeface="Calibri" panose="020F0502020204030204" pitchFamily="34" charset="0"/>
              <a:cs typeface="Calibri" panose="020F0502020204030204" pitchFamily="34" charset="0"/>
            </a:endParaRPr>
          </a:p>
          <a:p>
            <a:pPr lvl="2"/>
            <a:r>
              <a:rPr lang="en-US" b="0" i="0" dirty="0">
                <a:latin typeface="Calibri" panose="020F0502020204030204" pitchFamily="34" charset="0"/>
                <a:ea typeface="Calibri" panose="020F0502020204030204" pitchFamily="34" charset="0"/>
                <a:cs typeface="Calibri" panose="020F0502020204030204" pitchFamily="34" charset="0"/>
              </a:rPr>
              <a:t>Assault dominant across neighborhoods, with localized variations in other crime types.</a:t>
            </a:r>
            <a:endParaRPr lang="en-US" dirty="0">
              <a:latin typeface="Calibri" panose="020F0502020204030204" pitchFamily="34" charset="0"/>
              <a:ea typeface="Calibri" panose="020F0502020204030204" pitchFamily="34" charset="0"/>
              <a:cs typeface="Calibri" panose="020F0502020204030204" pitchFamily="34" charset="0"/>
            </a:endParaRPr>
          </a:p>
          <a:p>
            <a:pPr lvl="1"/>
            <a:r>
              <a:rPr lang="en-US" b="1" dirty="0">
                <a:latin typeface="Calibri" panose="020F0502020204030204" pitchFamily="34" charset="0"/>
                <a:ea typeface="Calibri" panose="020F0502020204030204" pitchFamily="34" charset="0"/>
                <a:cs typeface="Calibri" panose="020F0502020204030204" pitchFamily="34" charset="0"/>
              </a:rPr>
              <a:t>Premises Type and Day of Week Trend Analysis:</a:t>
            </a:r>
            <a:endParaRPr lang="en-US" dirty="0">
              <a:latin typeface="Calibri" panose="020F0502020204030204" pitchFamily="34" charset="0"/>
              <a:ea typeface="Calibri" panose="020F0502020204030204" pitchFamily="34" charset="0"/>
              <a:cs typeface="Calibri" panose="020F0502020204030204" pitchFamily="34" charset="0"/>
            </a:endParaRPr>
          </a:p>
          <a:p>
            <a:pPr lvl="2"/>
            <a:r>
              <a:rPr lang="en-US" dirty="0">
                <a:latin typeface="Calibri" panose="020F0502020204030204" pitchFamily="34" charset="0"/>
                <a:ea typeface="Calibri" panose="020F0502020204030204" pitchFamily="34" charset="0"/>
                <a:cs typeface="Calibri" panose="020F0502020204030204" pitchFamily="34" charset="0"/>
              </a:rPr>
              <a:t>Outdoor areas, apartments, and commercial establishments have higher crime rates with peaks on Fridays and weekends.</a:t>
            </a:r>
          </a:p>
          <a:p>
            <a:pPr lvl="2"/>
            <a:endParaRPr lang="en-US" dirty="0">
              <a:latin typeface="Calibri" panose="020F0502020204030204" pitchFamily="34" charset="0"/>
              <a:ea typeface="Calibri" panose="020F0502020204030204" pitchFamily="34" charset="0"/>
              <a:cs typeface="Calibri" panose="020F0502020204030204" pitchFamily="34" charset="0"/>
            </a:endParaRPr>
          </a:p>
          <a:p>
            <a:pPr marL="0" indent="0" algn="just">
              <a:buFont typeface="Arial" panose="020B0604020202020204" pitchFamily="34" charset="0"/>
              <a:buNone/>
            </a:pPr>
            <a:r>
              <a:rPr lang="en-US" sz="12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Feature Engineering:</a:t>
            </a:r>
          </a:p>
          <a:p>
            <a:pPr lvl="0" algn="l">
              <a:lnSpc>
                <a:spcPct val="100000"/>
              </a:lnSpc>
            </a:pPr>
            <a:r>
              <a:rPr lang="en-US" b="1" dirty="0">
                <a:latin typeface="Calibri" panose="020F0502020204030204" pitchFamily="34" charset="0"/>
                <a:ea typeface="Calibri" panose="020F0502020204030204" pitchFamily="34" charset="0"/>
                <a:cs typeface="Calibri" panose="020F0502020204030204" pitchFamily="34" charset="0"/>
              </a:rPr>
              <a:t>Utilizing Encoding Techniques:</a:t>
            </a:r>
          </a:p>
          <a:p>
            <a:pPr lvl="0" algn="just">
              <a:lnSpc>
                <a:spcPct val="100000"/>
              </a:lnSpc>
            </a:pPr>
            <a:r>
              <a:rPr lang="en-US" dirty="0">
                <a:latin typeface="Calibri" panose="020F0502020204030204" pitchFamily="34" charset="0"/>
                <a:ea typeface="Calibri" panose="020F0502020204030204" pitchFamily="34" charset="0"/>
                <a:cs typeface="Calibri" panose="020F0502020204030204" pitchFamily="34" charset="0"/>
              </a:rPr>
              <a:t>Mapping categorical variables to numerical values to enable processing by machine learning algorithms.</a:t>
            </a:r>
          </a:p>
          <a:p>
            <a:pPr lvl="0" algn="just">
              <a:lnSpc>
                <a:spcPct val="100000"/>
              </a:lnSpc>
            </a:pPr>
            <a:endParaRPr lang="en-US" dirty="0">
              <a:latin typeface="Calibri" panose="020F0502020204030204" pitchFamily="34" charset="0"/>
              <a:ea typeface="Calibri" panose="020F0502020204030204" pitchFamily="34" charset="0"/>
              <a:cs typeface="Calibri" panose="020F0502020204030204" pitchFamily="34" charset="0"/>
            </a:endParaRPr>
          </a:p>
          <a:p>
            <a:pPr lvl="0" algn="l">
              <a:lnSpc>
                <a:spcPct val="100000"/>
              </a:lnSpc>
            </a:pPr>
            <a:r>
              <a:rPr lang="en-US" sz="1400" b="1" dirty="0">
                <a:latin typeface="Calibri" panose="020F0502020204030204" pitchFamily="34" charset="0"/>
                <a:ea typeface="Calibri" panose="020F0502020204030204" pitchFamily="34" charset="0"/>
                <a:cs typeface="Calibri" panose="020F0502020204030204" pitchFamily="34" charset="0"/>
              </a:rPr>
              <a:t>Eliminating Irrelevant and Duplicate Columns:</a:t>
            </a:r>
          </a:p>
          <a:p>
            <a:pPr lvl="0" algn="just">
              <a:lnSpc>
                <a:spcPct val="100000"/>
              </a:lnSpc>
            </a:pPr>
            <a:r>
              <a:rPr lang="en-US" sz="1200" dirty="0">
                <a:latin typeface="Calibri" panose="020F0502020204030204" pitchFamily="34" charset="0"/>
                <a:ea typeface="Calibri" panose="020F0502020204030204" pitchFamily="34" charset="0"/>
                <a:cs typeface="Calibri" panose="020F0502020204030204" pitchFamily="34" charset="0"/>
              </a:rPr>
              <a:t>Certain redundant features like 'OFFENCE' and 'LOCATION_TYPE' were eliminated from the dataset to streamline it, enhancing manageability and focus for further analysis. </a:t>
            </a:r>
          </a:p>
          <a:p>
            <a:pPr lvl="0" algn="just">
              <a:lnSpc>
                <a:spcPct val="100000"/>
              </a:lnSpc>
            </a:pPr>
            <a:endParaRPr lang="en-US" sz="1200" dirty="0">
              <a:latin typeface="Calibri" panose="020F0502020204030204" pitchFamily="34" charset="0"/>
              <a:ea typeface="Calibri" panose="020F0502020204030204" pitchFamily="34" charset="0"/>
              <a:cs typeface="Calibri" panose="020F0502020204030204" pitchFamily="34" charset="0"/>
            </a:endParaRPr>
          </a:p>
          <a:p>
            <a:pPr marL="0" lvl="0" indent="0">
              <a:lnSpc>
                <a:spcPct val="100000"/>
              </a:lnSpc>
              <a:spcBef>
                <a:spcPct val="0"/>
              </a:spcBef>
              <a:spcAft>
                <a:spcPct val="35000"/>
              </a:spcAft>
              <a:buNone/>
            </a:pPr>
            <a:r>
              <a:rPr lang="en-US" sz="1400" b="1" kern="1200" dirty="0">
                <a:solidFill>
                  <a:srgbClr val="000000">
                    <a:hueOff val="0"/>
                    <a:satOff val="0"/>
                    <a:lumOff val="0"/>
                    <a:alphaOff val="0"/>
                  </a:srgbClr>
                </a:solidFill>
                <a:latin typeface="Calibri" panose="020F0502020204030204" pitchFamily="34" charset="0"/>
                <a:ea typeface="Calibri" panose="020F0502020204030204" pitchFamily="34" charset="0"/>
                <a:cs typeface="Calibri" panose="020F0502020204030204" pitchFamily="34" charset="0"/>
              </a:rPr>
              <a:t>Scaling Data:</a:t>
            </a:r>
          </a:p>
          <a:p>
            <a:pPr marL="0" lvl="0" indent="0">
              <a:lnSpc>
                <a:spcPct val="100000"/>
              </a:lnSpc>
              <a:spcBef>
                <a:spcPct val="0"/>
              </a:spcBef>
              <a:spcAft>
                <a:spcPct val="35000"/>
              </a:spcAft>
              <a:buNone/>
            </a:pPr>
            <a:r>
              <a:rPr lang="en-US" sz="1200" kern="1200" dirty="0">
                <a:solidFill>
                  <a:srgbClr val="000000">
                    <a:hueOff val="0"/>
                    <a:satOff val="0"/>
                    <a:lumOff val="0"/>
                    <a:alphaOff val="0"/>
                  </a:srgbClr>
                </a:solidFill>
                <a:latin typeface="Calibri" panose="020F0502020204030204" pitchFamily="34" charset="0"/>
                <a:ea typeface="Calibri" panose="020F0502020204030204" pitchFamily="34" charset="0"/>
                <a:cs typeface="Calibri" panose="020F0502020204030204" pitchFamily="34" charset="0"/>
              </a:rPr>
              <a:t>Scaling data involves normalizing numerical features, excluding the target variable, to maintain a consistent scale between 0 and 1, thus preventing bias from features with larger magnitudes.</a:t>
            </a:r>
          </a:p>
          <a:p>
            <a:pPr lvl="2"/>
            <a:endParaRPr lang="en-US" dirty="0">
              <a:latin typeface="Calibri" panose="020F0502020204030204" pitchFamily="34" charset="0"/>
              <a:ea typeface="Calibri" panose="020F0502020204030204" pitchFamily="34" charset="0"/>
              <a:cs typeface="Calibri" panose="020F0502020204030204" pitchFamily="34" charset="0"/>
            </a:endParaRPr>
          </a:p>
          <a:p>
            <a:endParaRPr lang="en-CA" dirty="0"/>
          </a:p>
        </p:txBody>
      </p:sp>
      <p:sp>
        <p:nvSpPr>
          <p:cNvPr id="4" name="Slide Number Placeholder 3"/>
          <p:cNvSpPr>
            <a:spLocks noGrp="1"/>
          </p:cNvSpPr>
          <p:nvPr>
            <p:ph type="sldNum" sz="quarter" idx="5"/>
          </p:nvPr>
        </p:nvSpPr>
        <p:spPr/>
        <p:txBody>
          <a:bodyPr/>
          <a:lstStyle/>
          <a:p>
            <a:fld id="{0FFB5C5E-95C7-4A35-9E63-A783278250DA}" type="slidenum">
              <a:rPr lang="en-CA" smtClean="0"/>
              <a:t>6</a:t>
            </a:fld>
            <a:endParaRPr lang="en-CA"/>
          </a:p>
        </p:txBody>
      </p:sp>
    </p:spTree>
    <p:extLst>
      <p:ext uri="{BB962C8B-B14F-4D97-AF65-F5344CB8AC3E}">
        <p14:creationId xmlns:p14="http://schemas.microsoft.com/office/powerpoint/2010/main" val="3737529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FFB5C5E-95C7-4A35-9E63-A783278250DA}" type="slidenum">
              <a:rPr lang="en-CA" smtClean="0"/>
              <a:t>8</a:t>
            </a:fld>
            <a:endParaRPr lang="en-CA"/>
          </a:p>
        </p:txBody>
      </p:sp>
    </p:spTree>
    <p:extLst>
      <p:ext uri="{BB962C8B-B14F-4D97-AF65-F5344CB8AC3E}">
        <p14:creationId xmlns:p14="http://schemas.microsoft.com/office/powerpoint/2010/main" val="2147220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FFB5C5E-95C7-4A35-9E63-A783278250DA}" type="slidenum">
              <a:rPr lang="en-CA" smtClean="0"/>
              <a:t>11</a:t>
            </a:fld>
            <a:endParaRPr lang="en-CA"/>
          </a:p>
        </p:txBody>
      </p:sp>
    </p:spTree>
    <p:extLst>
      <p:ext uri="{BB962C8B-B14F-4D97-AF65-F5344CB8AC3E}">
        <p14:creationId xmlns:p14="http://schemas.microsoft.com/office/powerpoint/2010/main" val="590905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242424"/>
                </a:solidFill>
                <a:effectLst/>
                <a:highlight>
                  <a:srgbClr val="FFFFFF"/>
                </a:highlight>
                <a:latin typeface="source-serif-pro"/>
              </a:rPr>
              <a:t>app.py</a:t>
            </a:r>
            <a:r>
              <a:rPr lang="en-US" b="0" i="0" dirty="0">
                <a:solidFill>
                  <a:srgbClr val="242424"/>
                </a:solidFill>
                <a:effectLst/>
                <a:highlight>
                  <a:srgbClr val="FFFFFF"/>
                </a:highlight>
                <a:latin typeface="source-serif-pro"/>
              </a:rPr>
              <a:t> — application file that receives the user input data, makes a prediction based on input and sends the result back to the user.</a:t>
            </a:r>
          </a:p>
          <a:p>
            <a:pPr algn="l">
              <a:buFont typeface="Arial" panose="020B0604020202020204" pitchFamily="34" charset="0"/>
              <a:buNone/>
            </a:pPr>
            <a:r>
              <a:rPr lang="en-US" b="1" i="0" dirty="0">
                <a:solidFill>
                  <a:srgbClr val="242424"/>
                </a:solidFill>
                <a:effectLst/>
                <a:highlight>
                  <a:srgbClr val="FFFFFF"/>
                </a:highlight>
                <a:latin typeface="source-serif-pro"/>
              </a:rPr>
              <a:t>model.pkl</a:t>
            </a:r>
            <a:r>
              <a:rPr lang="en-US" b="0" i="0" dirty="0">
                <a:solidFill>
                  <a:srgbClr val="242424"/>
                </a:solidFill>
                <a:effectLst/>
                <a:highlight>
                  <a:srgbClr val="FFFFFF"/>
                </a:highlight>
                <a:latin typeface="source-serif-pro"/>
              </a:rPr>
              <a:t> — is the pkl file that stores trained Random Forest Classifier model to predict Major Crime Class Category.</a:t>
            </a:r>
          </a:p>
          <a:p>
            <a:pPr algn="l">
              <a:buFont typeface="Arial" panose="020B0604020202020204" pitchFamily="34" charset="0"/>
              <a:buNone/>
            </a:pPr>
            <a:r>
              <a:rPr lang="en-US" b="1" i="0" dirty="0">
                <a:solidFill>
                  <a:srgbClr val="242424"/>
                </a:solidFill>
                <a:effectLst/>
                <a:highlight>
                  <a:srgbClr val="FFFFFF"/>
                </a:highlight>
                <a:latin typeface="source-serif-pro"/>
              </a:rPr>
              <a:t>templates</a:t>
            </a:r>
            <a:r>
              <a:rPr lang="en-US" b="0" i="0" dirty="0">
                <a:solidFill>
                  <a:srgbClr val="242424"/>
                </a:solidFill>
                <a:effectLst/>
                <a:highlight>
                  <a:srgbClr val="FFFFFF"/>
                </a:highlight>
                <a:latin typeface="source-serif-pro"/>
              </a:rPr>
              <a:t> — directory that stores the </a:t>
            </a:r>
            <a:r>
              <a:rPr lang="en-US" b="1" i="0" dirty="0">
                <a:solidFill>
                  <a:srgbClr val="242424"/>
                </a:solidFill>
                <a:effectLst/>
                <a:highlight>
                  <a:srgbClr val="FFFFFF"/>
                </a:highlight>
                <a:latin typeface="source-serif-pro"/>
              </a:rPr>
              <a:t>index.html</a:t>
            </a:r>
            <a:r>
              <a:rPr lang="en-US" b="0" i="0" dirty="0">
                <a:solidFill>
                  <a:srgbClr val="242424"/>
                </a:solidFill>
                <a:effectLst/>
                <a:highlight>
                  <a:srgbClr val="FFFFFF"/>
                </a:highlight>
                <a:latin typeface="source-serif-pro"/>
              </a:rPr>
              <a:t> </a:t>
            </a:r>
            <a:r>
              <a:rPr lang="en-US" b="1" i="0" dirty="0">
                <a:solidFill>
                  <a:srgbClr val="242424"/>
                </a:solidFill>
                <a:effectLst/>
                <a:highlight>
                  <a:srgbClr val="FFFFFF"/>
                </a:highlight>
                <a:latin typeface="source-serif-pro"/>
              </a:rPr>
              <a:t>file</a:t>
            </a:r>
            <a:r>
              <a:rPr lang="en-US" b="0" i="0" dirty="0">
                <a:solidFill>
                  <a:srgbClr val="242424"/>
                </a:solidFill>
                <a:effectLst/>
                <a:highlight>
                  <a:srgbClr val="FFFFFF"/>
                </a:highlight>
                <a:latin typeface="source-serif-pro"/>
              </a:rPr>
              <a:t> with user input form and </a:t>
            </a:r>
            <a:r>
              <a:rPr lang="en-US" b="1" i="0" dirty="0">
                <a:solidFill>
                  <a:srgbClr val="242424"/>
                </a:solidFill>
                <a:effectLst/>
                <a:highlight>
                  <a:srgbClr val="FFFFFF"/>
                </a:highlight>
                <a:latin typeface="source-serif-pro"/>
              </a:rPr>
              <a:t>predict.html file</a:t>
            </a:r>
            <a:r>
              <a:rPr lang="en-US" b="0" i="0" dirty="0">
                <a:solidFill>
                  <a:srgbClr val="242424"/>
                </a:solidFill>
                <a:effectLst/>
                <a:highlight>
                  <a:srgbClr val="FFFFFF"/>
                </a:highlight>
                <a:latin typeface="source-serif-pro"/>
              </a:rPr>
              <a:t> with model result page.</a:t>
            </a:r>
          </a:p>
          <a:p>
            <a:pPr algn="l">
              <a:buFont typeface="Arial" panose="020B0604020202020204" pitchFamily="34" charset="0"/>
              <a:buNone/>
            </a:pPr>
            <a:r>
              <a:rPr lang="en-US" b="1" i="0" dirty="0">
                <a:solidFill>
                  <a:srgbClr val="242424"/>
                </a:solidFill>
                <a:effectLst/>
                <a:highlight>
                  <a:srgbClr val="FFFFFF"/>
                </a:highlight>
                <a:latin typeface="source-serif-pro"/>
              </a:rPr>
              <a:t>static</a:t>
            </a:r>
            <a:r>
              <a:rPr lang="en-US" b="0" i="0" dirty="0">
                <a:solidFill>
                  <a:srgbClr val="242424"/>
                </a:solidFill>
                <a:effectLst/>
                <a:highlight>
                  <a:srgbClr val="FFFFFF"/>
                </a:highlight>
                <a:latin typeface="source-serif-pro"/>
              </a:rPr>
              <a:t> — directory with </a:t>
            </a:r>
            <a:r>
              <a:rPr lang="en-US" b="1" i="0" dirty="0">
                <a:solidFill>
                  <a:srgbClr val="242424"/>
                </a:solidFill>
                <a:effectLst/>
                <a:highlight>
                  <a:srgbClr val="FFFFFF"/>
                </a:highlight>
                <a:latin typeface="source-serif-pro"/>
              </a:rPr>
              <a:t>CSS files</a:t>
            </a:r>
            <a:r>
              <a:rPr lang="en-US" b="0" i="0" dirty="0">
                <a:solidFill>
                  <a:srgbClr val="242424"/>
                </a:solidFill>
                <a:effectLst/>
                <a:highlight>
                  <a:srgbClr val="FFFFFF"/>
                </a:highlight>
                <a:latin typeface="source-serif-pro"/>
              </a:rPr>
              <a:t> to improve graphics of the webpage and </a:t>
            </a:r>
            <a:r>
              <a:rPr lang="en-US" b="1" i="0" dirty="0">
                <a:solidFill>
                  <a:srgbClr val="242424"/>
                </a:solidFill>
                <a:effectLst/>
                <a:highlight>
                  <a:srgbClr val="FFFFFF"/>
                </a:highlight>
                <a:latin typeface="source-serif-pro"/>
              </a:rPr>
              <a:t>image files</a:t>
            </a:r>
            <a:r>
              <a:rPr lang="en-US" b="0" i="0" dirty="0">
                <a:solidFill>
                  <a:srgbClr val="242424"/>
                </a:solidFill>
                <a:effectLst/>
                <a:highlight>
                  <a:srgbClr val="FFFFFF"/>
                </a:highlight>
                <a:latin typeface="source-serif-pro"/>
              </a:rPr>
              <a:t>.</a:t>
            </a:r>
          </a:p>
          <a:p>
            <a:endParaRPr lang="en-CA" dirty="0"/>
          </a:p>
        </p:txBody>
      </p:sp>
      <p:sp>
        <p:nvSpPr>
          <p:cNvPr id="4" name="Slide Number Placeholder 3"/>
          <p:cNvSpPr>
            <a:spLocks noGrp="1"/>
          </p:cNvSpPr>
          <p:nvPr>
            <p:ph type="sldNum" sz="quarter" idx="5"/>
          </p:nvPr>
        </p:nvSpPr>
        <p:spPr/>
        <p:txBody>
          <a:bodyPr/>
          <a:lstStyle/>
          <a:p>
            <a:fld id="{0FFB5C5E-95C7-4A35-9E63-A783278250DA}" type="slidenum">
              <a:rPr lang="en-CA" smtClean="0"/>
              <a:t>14</a:t>
            </a:fld>
            <a:endParaRPr lang="en-CA"/>
          </a:p>
        </p:txBody>
      </p:sp>
    </p:spTree>
    <p:extLst>
      <p:ext uri="{BB962C8B-B14F-4D97-AF65-F5344CB8AC3E}">
        <p14:creationId xmlns:p14="http://schemas.microsoft.com/office/powerpoint/2010/main" val="3536174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FFB5C5E-95C7-4A35-9E63-A783278250DA}" type="slidenum">
              <a:rPr lang="en-CA" smtClean="0"/>
              <a:t>15</a:t>
            </a:fld>
            <a:endParaRPr lang="en-CA"/>
          </a:p>
        </p:txBody>
      </p:sp>
    </p:spTree>
    <p:extLst>
      <p:ext uri="{BB962C8B-B14F-4D97-AF65-F5344CB8AC3E}">
        <p14:creationId xmlns:p14="http://schemas.microsoft.com/office/powerpoint/2010/main" val="3727206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612648" y="557783"/>
            <a:ext cx="10969752" cy="3130807"/>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612648" y="3902206"/>
            <a:ext cx="10969752" cy="2240529"/>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79C5A860-F335-4252-AA00-24FB67ED2982}" type="datetime1">
              <a:rPr lang="en-US" smtClean="0"/>
              <a:t>4/16/2024</a:t>
            </a:fld>
            <a:endParaRPr lang="en-US"/>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05273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46AB1048-0047-48CA-88BA-D69B470942CF}" type="datetime1">
              <a:rPr lang="en-US" smtClean="0"/>
              <a:t>4/16/2024</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829995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557784"/>
            <a:ext cx="2854452" cy="564342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612648" y="557784"/>
            <a:ext cx="7734300" cy="56434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5BD83879-648C-49A9-81A2-0EF5946532D0}" type="datetime1">
              <a:rPr lang="en-US" smtClean="0"/>
              <a:t>4/16/2024</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202660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D04BC802-30E3-4658-9CCA-F873646FEC67}" type="datetime1">
              <a:rPr lang="en-US" smtClean="0"/>
              <a:t>4/16/2024</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939999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612648" y="557784"/>
            <a:ext cx="10969752" cy="3146400"/>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612648" y="3902207"/>
            <a:ext cx="10969752" cy="2187443"/>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AB227A3-19CE-4153-81CE-64EB7AB094B3}" type="datetime1">
              <a:rPr lang="en-US" smtClean="0"/>
              <a:t>4/16/2024</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746301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609600"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2"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B819A100-10F6-477E-8847-29D479EF1C92}" type="datetime1">
              <a:rPr lang="en-US" smtClean="0"/>
              <a:t>4/16/2024</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022615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609600" y="365125"/>
            <a:ext cx="1074578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609600" y="1895096"/>
            <a:ext cx="5387975"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609600" y="2842211"/>
            <a:ext cx="5387975"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67890" y="1895096"/>
            <a:ext cx="5414510"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67890" y="2842211"/>
            <a:ext cx="5414510"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5DF128AB-198A-495F-8475-FDB360C9873F}" type="datetime1">
              <a:rPr lang="en-US" smtClean="0"/>
              <a:t>4/16/2024</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628261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21A235E-F8FD-479F-9FC7-18BE84110877}" type="datetime1">
              <a:rPr lang="en-US" smtClean="0"/>
              <a:t>4/16/2024</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56799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E890F09B-68DA-462E-9DB4-4C9ADAB8CBCC}" type="datetime1">
              <a:rPr lang="en-US" smtClean="0"/>
              <a:t>4/16/2024</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059247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612649" y="457199"/>
            <a:ext cx="4970822" cy="2660205"/>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6096000" y="457200"/>
            <a:ext cx="5483352" cy="5744003"/>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612649" y="3329989"/>
            <a:ext cx="4970822" cy="287121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17AC4E36-FABE-47EB-AA7F-C19A93824617}" type="datetime1">
              <a:rPr lang="en-US" smtClean="0"/>
              <a:t>4/16/2024</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788212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612649" y="457199"/>
            <a:ext cx="4970822" cy="2667485"/>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6096000" y="457199"/>
            <a:ext cx="5483352" cy="54038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612649" y="3322708"/>
            <a:ext cx="4970822" cy="254628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F199CE6B-5DE6-4A2D-B72E-5E8969F9F56F}" type="datetime1">
              <a:rPr lang="en-US" smtClean="0"/>
              <a:t>4/16/2024</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168266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2E603F-28B7-4831-BF23-65FBAB13D5FB}"/>
              </a:ext>
            </a:extLst>
          </p:cNvPr>
          <p:cNvSpPr/>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609600" y="557784"/>
            <a:ext cx="10972800"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609600" y="2106204"/>
            <a:ext cx="10972800" cy="40365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609600" y="6356350"/>
            <a:ext cx="2743200" cy="365125"/>
          </a:xfrm>
          <a:prstGeom prst="rect">
            <a:avLst/>
          </a:prstGeom>
        </p:spPr>
        <p:txBody>
          <a:bodyPr vert="horz" lIns="91440" tIns="45720" rIns="91440" bIns="45720" rtlCol="0" anchor="ctr"/>
          <a:lstStyle>
            <a:lvl1pPr algn="l">
              <a:defRPr lang="en-US" sz="800" kern="1200" cap="all" spc="200" smtClean="0">
                <a:solidFill>
                  <a:schemeClr val="tx1"/>
                </a:solidFill>
                <a:latin typeface="+mn-lt"/>
                <a:ea typeface="+mn-ea"/>
                <a:cs typeface="Segoe UI Semilight" panose="020B0402040204020203" pitchFamily="34" charset="0"/>
              </a:defRPr>
            </a:lvl1pPr>
          </a:lstStyle>
          <a:p>
            <a:fld id="{F481A142-DA77-4A5F-AD1F-14E6C18F0F5F}" type="datetime1">
              <a:rPr lang="en-US" smtClean="0"/>
              <a:t>4/16/2024</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800" kern="1200" cap="all" spc="200" dirty="0">
                <a:solidFill>
                  <a:schemeClr val="tx1"/>
                </a:solidFill>
                <a:latin typeface="+mn-lt"/>
                <a:ea typeface="+mn-ea"/>
                <a:cs typeface="Segoe UI Semilight" panose="020B04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10134600" y="6356350"/>
            <a:ext cx="1447800" cy="365125"/>
          </a:xfrm>
          <a:prstGeom prst="rect">
            <a:avLst/>
          </a:prstGeom>
        </p:spPr>
        <p:txBody>
          <a:bodyPr vert="horz" lIns="91440" tIns="45720" rIns="91440" bIns="45720" rtlCol="0" anchor="ctr"/>
          <a:lstStyle>
            <a:lvl1pPr algn="r">
              <a:defRPr lang="en-US" sz="800" kern="1200" cap="all" spc="200" smtClean="0">
                <a:solidFill>
                  <a:schemeClr val="tx1"/>
                </a:solidFill>
                <a:latin typeface="+mn-lt"/>
                <a:ea typeface="+mn-ea"/>
                <a:cs typeface="Segoe UI Semilight" panose="020B0402040204020203" pitchFamily="34" charset="0"/>
              </a:defRPr>
            </a:lvl1pPr>
          </a:lstStyle>
          <a:p>
            <a:fld id="{1F646F3F-274D-499B-ABBE-824EB4ABDC3D}" type="slidenum">
              <a:rPr lang="en-US" smtClean="0"/>
              <a:pPr/>
              <a:t>‹#›</a:t>
            </a:fld>
            <a:endParaRPr lang="en-US"/>
          </a:p>
        </p:txBody>
      </p:sp>
    </p:spTree>
    <p:extLst>
      <p:ext uri="{BB962C8B-B14F-4D97-AF65-F5344CB8AC3E}">
        <p14:creationId xmlns:p14="http://schemas.microsoft.com/office/powerpoint/2010/main" val="445669750"/>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43.png"/><Relationship Id="rId7" Type="http://schemas.openxmlformats.org/officeDocument/2006/relationships/diagramColors" Target="../diagrams/colors7.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3.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65.png"/><Relationship Id="rId7" Type="http://schemas.openxmlformats.org/officeDocument/2006/relationships/diagramColors" Target="../diagrams/colors8.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 Id="rId9" Type="http://schemas.openxmlformats.org/officeDocument/2006/relationships/hyperlink" Target="https://medium.com/@agulyamova/deploying-classification-model-with-flask-1a694d3534a2"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7.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41.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3D3CC2-92C0-446B-91D6-D95EB3355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2897C999-28FA-4C54-8B7D-F10AACDEF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8177" y="0"/>
            <a:ext cx="7360775" cy="6858000"/>
          </a:xfrm>
          <a:custGeom>
            <a:avLst/>
            <a:gdLst>
              <a:gd name="connsiteX0" fmla="*/ 615190 w 7360775"/>
              <a:gd name="connsiteY0" fmla="*/ 3536635 h 6858000"/>
              <a:gd name="connsiteX1" fmla="*/ 1124778 w 7360775"/>
              <a:gd name="connsiteY1" fmla="*/ 4046223 h 6858000"/>
              <a:gd name="connsiteX2" fmla="*/ 615190 w 7360775"/>
              <a:gd name="connsiteY2" fmla="*/ 4555811 h 6858000"/>
              <a:gd name="connsiteX3" fmla="*/ 105602 w 7360775"/>
              <a:gd name="connsiteY3" fmla="*/ 4046223 h 6858000"/>
              <a:gd name="connsiteX4" fmla="*/ 615190 w 7360775"/>
              <a:gd name="connsiteY4" fmla="*/ 3536635 h 6858000"/>
              <a:gd name="connsiteX5" fmla="*/ 1497780 w 7360775"/>
              <a:gd name="connsiteY5" fmla="*/ 0 h 6858000"/>
              <a:gd name="connsiteX6" fmla="*/ 1997377 w 7360775"/>
              <a:gd name="connsiteY6" fmla="*/ 0 h 6858000"/>
              <a:gd name="connsiteX7" fmla="*/ 5164844 w 7360775"/>
              <a:gd name="connsiteY7" fmla="*/ 0 h 6858000"/>
              <a:gd name="connsiteX8" fmla="*/ 5726653 w 7360775"/>
              <a:gd name="connsiteY8" fmla="*/ 0 h 6858000"/>
              <a:gd name="connsiteX9" fmla="*/ 7360775 w 7360775"/>
              <a:gd name="connsiteY9" fmla="*/ 0 h 6858000"/>
              <a:gd name="connsiteX10" fmla="*/ 7360775 w 7360775"/>
              <a:gd name="connsiteY10" fmla="*/ 6858000 h 6858000"/>
              <a:gd name="connsiteX11" fmla="*/ 5726653 w 7360775"/>
              <a:gd name="connsiteY11" fmla="*/ 6858000 h 6858000"/>
              <a:gd name="connsiteX12" fmla="*/ 1997377 w 7360775"/>
              <a:gd name="connsiteY12" fmla="*/ 6858000 h 6858000"/>
              <a:gd name="connsiteX13" fmla="*/ 311757 w 7360775"/>
              <a:gd name="connsiteY13" fmla="*/ 6858000 h 6858000"/>
              <a:gd name="connsiteX14" fmla="*/ 314130 w 7360775"/>
              <a:gd name="connsiteY14" fmla="*/ 6707670 h 6858000"/>
              <a:gd name="connsiteX15" fmla="*/ 599702 w 7360775"/>
              <a:gd name="connsiteY15" fmla="*/ 5670858 h 6858000"/>
              <a:gd name="connsiteX16" fmla="*/ 1211433 w 7360775"/>
              <a:gd name="connsiteY16" fmla="*/ 4641255 h 6858000"/>
              <a:gd name="connsiteX17" fmla="*/ 1053041 w 7360775"/>
              <a:gd name="connsiteY17" fmla="*/ 3164269 h 6858000"/>
              <a:gd name="connsiteX18" fmla="*/ 607048 w 7360775"/>
              <a:gd name="connsiteY18" fmla="*/ 2589405 h 6858000"/>
              <a:gd name="connsiteX19" fmla="*/ 1054915 w 7360775"/>
              <a:gd name="connsiteY19" fmla="*/ 1068099 h 6858000"/>
              <a:gd name="connsiteX20" fmla="*/ 1502877 w 7360775"/>
              <a:gd name="connsiteY20" fmla="*/ 419995 h 6858000"/>
              <a:gd name="connsiteX21" fmla="*/ 1505904 w 7360775"/>
              <a:gd name="connsiteY21" fmla="*/ 184996 h 6858000"/>
              <a:gd name="connsiteX22" fmla="*/ 14543 w 7360775"/>
              <a:gd name="connsiteY22" fmla="*/ 0 h 6858000"/>
              <a:gd name="connsiteX23" fmla="*/ 879351 w 7360775"/>
              <a:gd name="connsiteY23" fmla="*/ 0 h 6858000"/>
              <a:gd name="connsiteX24" fmla="*/ 892053 w 7360775"/>
              <a:gd name="connsiteY24" fmla="*/ 78052 h 6858000"/>
              <a:gd name="connsiteX25" fmla="*/ 561940 w 7360775"/>
              <a:gd name="connsiteY25" fmla="*/ 535443 h 6858000"/>
              <a:gd name="connsiteX26" fmla="*/ 15319 w 7360775"/>
              <a:gd name="connsiteY26" fmla="*/ 219852 h 6858000"/>
              <a:gd name="connsiteX27" fmla="*/ 4234 w 7360775"/>
              <a:gd name="connsiteY27" fmla="*/ 429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360775" h="6858000">
                <a:moveTo>
                  <a:pt x="615190" y="3536635"/>
                </a:moveTo>
                <a:cubicBezTo>
                  <a:pt x="896628" y="3536635"/>
                  <a:pt x="1124778" y="3764785"/>
                  <a:pt x="1124778" y="4046223"/>
                </a:cubicBezTo>
                <a:cubicBezTo>
                  <a:pt x="1124778" y="4327661"/>
                  <a:pt x="896628" y="4555811"/>
                  <a:pt x="615190" y="4555811"/>
                </a:cubicBezTo>
                <a:cubicBezTo>
                  <a:pt x="333752" y="4555811"/>
                  <a:pt x="105602" y="4327661"/>
                  <a:pt x="105602" y="4046223"/>
                </a:cubicBezTo>
                <a:cubicBezTo>
                  <a:pt x="105602" y="3764785"/>
                  <a:pt x="333752" y="3536635"/>
                  <a:pt x="615190" y="3536635"/>
                </a:cubicBezTo>
                <a:close/>
                <a:moveTo>
                  <a:pt x="1497780" y="0"/>
                </a:moveTo>
                <a:lnTo>
                  <a:pt x="1997377" y="0"/>
                </a:lnTo>
                <a:lnTo>
                  <a:pt x="5164844" y="0"/>
                </a:lnTo>
                <a:lnTo>
                  <a:pt x="5726653" y="0"/>
                </a:lnTo>
                <a:lnTo>
                  <a:pt x="7360775" y="0"/>
                </a:lnTo>
                <a:lnTo>
                  <a:pt x="7360775" y="6858000"/>
                </a:lnTo>
                <a:lnTo>
                  <a:pt x="5726653" y="6858000"/>
                </a:lnTo>
                <a:lnTo>
                  <a:pt x="1997377" y="6858000"/>
                </a:lnTo>
                <a:lnTo>
                  <a:pt x="311757" y="6858000"/>
                </a:lnTo>
                <a:lnTo>
                  <a:pt x="314130" y="6707670"/>
                </a:lnTo>
                <a:cubicBezTo>
                  <a:pt x="335132" y="6366409"/>
                  <a:pt x="433651" y="6019042"/>
                  <a:pt x="599702" y="5670858"/>
                </a:cubicBezTo>
                <a:cubicBezTo>
                  <a:pt x="770257" y="5311556"/>
                  <a:pt x="1010813" y="4986832"/>
                  <a:pt x="1211433" y="4641255"/>
                </a:cubicBezTo>
                <a:cubicBezTo>
                  <a:pt x="1493036" y="4154456"/>
                  <a:pt x="1511835" y="3622744"/>
                  <a:pt x="1053041" y="3164269"/>
                </a:cubicBezTo>
                <a:cubicBezTo>
                  <a:pt x="881977" y="2993264"/>
                  <a:pt x="700422" y="2805523"/>
                  <a:pt x="607048" y="2589405"/>
                </a:cubicBezTo>
                <a:cubicBezTo>
                  <a:pt x="366279" y="2032158"/>
                  <a:pt x="541125" y="1508061"/>
                  <a:pt x="1054915" y="1068099"/>
                </a:cubicBezTo>
                <a:cubicBezTo>
                  <a:pt x="1261027" y="891535"/>
                  <a:pt x="1489688" y="709488"/>
                  <a:pt x="1502877" y="419995"/>
                </a:cubicBezTo>
                <a:cubicBezTo>
                  <a:pt x="1506389" y="341910"/>
                  <a:pt x="1507262" y="263520"/>
                  <a:pt x="1505904" y="184996"/>
                </a:cubicBezTo>
                <a:close/>
                <a:moveTo>
                  <a:pt x="14543" y="0"/>
                </a:moveTo>
                <a:lnTo>
                  <a:pt x="879351" y="0"/>
                </a:lnTo>
                <a:lnTo>
                  <a:pt x="892053" y="78052"/>
                </a:lnTo>
                <a:cubicBezTo>
                  <a:pt x="904492" y="285271"/>
                  <a:pt x="770271" y="479621"/>
                  <a:pt x="561940" y="535443"/>
                </a:cubicBezTo>
                <a:cubicBezTo>
                  <a:pt x="323846" y="599240"/>
                  <a:pt x="79116" y="457945"/>
                  <a:pt x="15319" y="219852"/>
                </a:cubicBezTo>
                <a:cubicBezTo>
                  <a:pt x="-631" y="160329"/>
                  <a:pt x="-3762" y="100391"/>
                  <a:pt x="4234" y="4296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Rectangle 3">
            <a:extLst>
              <a:ext uri="{FF2B5EF4-FFF2-40B4-BE49-F238E27FC236}">
                <a16:creationId xmlns:a16="http://schemas.microsoft.com/office/drawing/2014/main" id="{6EFE7554-25DD-0736-2557-5940EFE16783}"/>
              </a:ext>
            </a:extLst>
          </p:cNvPr>
          <p:cNvSpPr/>
          <p:nvPr/>
        </p:nvSpPr>
        <p:spPr>
          <a:xfrm>
            <a:off x="1" y="0"/>
            <a:ext cx="4905862" cy="6857999"/>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t">
            <a:normAutofit/>
          </a:bodyPr>
          <a:lstStyle/>
          <a:p>
            <a:pPr>
              <a:lnSpc>
                <a:spcPct val="90000"/>
              </a:lnSpc>
              <a:spcBef>
                <a:spcPct val="0"/>
              </a:spcBef>
              <a:spcAft>
                <a:spcPts val="600"/>
              </a:spcAft>
            </a:pPr>
            <a:endParaRPr lang="en-US" sz="3700" dirty="0">
              <a:solidFill>
                <a:schemeClr val="tx1"/>
              </a:solidFill>
              <a:latin typeface="+mj-lt"/>
              <a:ea typeface="+mj-ea"/>
              <a:cs typeface="+mj-cs"/>
            </a:endParaRPr>
          </a:p>
          <a:p>
            <a:pPr>
              <a:lnSpc>
                <a:spcPct val="90000"/>
              </a:lnSpc>
              <a:spcBef>
                <a:spcPct val="0"/>
              </a:spcBef>
              <a:spcAft>
                <a:spcPts val="600"/>
              </a:spcAft>
            </a:pPr>
            <a:endParaRPr lang="en-US" sz="3700" dirty="0">
              <a:solidFill>
                <a:schemeClr val="tx1"/>
              </a:solidFill>
              <a:latin typeface="+mj-lt"/>
              <a:ea typeface="+mj-ea"/>
              <a:cs typeface="+mj-cs"/>
            </a:endParaRPr>
          </a:p>
          <a:p>
            <a:pPr>
              <a:lnSpc>
                <a:spcPct val="90000"/>
              </a:lnSpc>
              <a:spcBef>
                <a:spcPct val="0"/>
              </a:spcBef>
              <a:spcAft>
                <a:spcPts val="600"/>
              </a:spcAft>
            </a:pPr>
            <a:endParaRPr lang="en-US" sz="3700" dirty="0">
              <a:solidFill>
                <a:schemeClr val="tx1"/>
              </a:solidFill>
              <a:latin typeface="+mj-lt"/>
              <a:ea typeface="+mj-ea"/>
              <a:cs typeface="+mj-cs"/>
            </a:endParaRPr>
          </a:p>
          <a:p>
            <a:pPr>
              <a:lnSpc>
                <a:spcPct val="90000"/>
              </a:lnSpc>
              <a:spcBef>
                <a:spcPct val="0"/>
              </a:spcBef>
              <a:spcAft>
                <a:spcPts val="600"/>
              </a:spcAft>
            </a:pPr>
            <a:r>
              <a:rPr lang="en-US" sz="4000" b="1" dirty="0">
                <a:solidFill>
                  <a:schemeClr val="tx1"/>
                </a:solidFill>
                <a:latin typeface="Calibri" panose="020F0502020204030204" pitchFamily="34" charset="0"/>
                <a:ea typeface="Calibri" panose="020F0502020204030204" pitchFamily="34" charset="0"/>
                <a:cs typeface="Calibri" panose="020F0502020204030204" pitchFamily="34" charset="0"/>
              </a:rPr>
              <a:t>  Crime Classification </a:t>
            </a:r>
          </a:p>
          <a:p>
            <a:pPr>
              <a:lnSpc>
                <a:spcPct val="90000"/>
              </a:lnSpc>
              <a:spcBef>
                <a:spcPct val="0"/>
              </a:spcBef>
              <a:spcAft>
                <a:spcPts val="600"/>
              </a:spcAft>
            </a:pPr>
            <a:r>
              <a:rPr lang="en-US" sz="4000" b="1" dirty="0">
                <a:solidFill>
                  <a:schemeClr val="tx1"/>
                </a:solidFill>
                <a:latin typeface="Calibri" panose="020F0502020204030204" pitchFamily="34" charset="0"/>
                <a:ea typeface="Calibri" panose="020F0502020204030204" pitchFamily="34" charset="0"/>
                <a:cs typeface="Calibri" panose="020F0502020204030204" pitchFamily="34" charset="0"/>
              </a:rPr>
              <a:t> Prediction in Toronto</a:t>
            </a:r>
          </a:p>
          <a:p>
            <a:pPr lvl="1" algn="ctr">
              <a:lnSpc>
                <a:spcPct val="90000"/>
              </a:lnSpc>
              <a:spcBef>
                <a:spcPct val="0"/>
              </a:spcBef>
              <a:spcAft>
                <a:spcPts val="600"/>
              </a:spcAft>
            </a:pPr>
            <a:endParaRPr lang="en-US" sz="37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lvl="1" algn="ctr">
              <a:lnSpc>
                <a:spcPct val="90000"/>
              </a:lnSpc>
              <a:spcBef>
                <a:spcPct val="0"/>
              </a:spcBef>
              <a:spcAft>
                <a:spcPts val="600"/>
              </a:spcAft>
            </a:pPr>
            <a:endParaRPr lang="en-US" sz="37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lvl="1">
              <a:lnSpc>
                <a:spcPct val="90000"/>
              </a:lnSpc>
              <a:spcBef>
                <a:spcPct val="0"/>
              </a:spcBef>
              <a:spcAft>
                <a:spcPts val="600"/>
              </a:spcAft>
            </a:pPr>
            <a:r>
              <a:rPr lang="en-US" sz="3700" b="1"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sz="2000" b="1" dirty="0">
                <a:solidFill>
                  <a:schemeClr val="tx2"/>
                </a:solidFill>
                <a:latin typeface="Calibri" panose="020F0502020204030204" pitchFamily="34" charset="0"/>
                <a:ea typeface="Calibri" panose="020F0502020204030204" pitchFamily="34" charset="0"/>
                <a:cs typeface="Calibri" panose="020F0502020204030204" pitchFamily="34" charset="0"/>
              </a:rPr>
              <a:t>Group # 3</a:t>
            </a:r>
          </a:p>
          <a:p>
            <a:pPr lvl="1">
              <a:lnSpc>
                <a:spcPct val="90000"/>
              </a:lnSpc>
              <a:spcBef>
                <a:spcPct val="0"/>
              </a:spcBef>
              <a:spcAft>
                <a:spcPts val="600"/>
              </a:spcAft>
            </a:pPr>
            <a:r>
              <a:rPr lang="en-US" sz="2000" b="1" dirty="0">
                <a:solidFill>
                  <a:schemeClr val="tx2"/>
                </a:solidFill>
                <a:latin typeface="Calibri" panose="020F0502020204030204" pitchFamily="34" charset="0"/>
                <a:ea typeface="Calibri" panose="020F0502020204030204" pitchFamily="34" charset="0"/>
                <a:cs typeface="Calibri" panose="020F0502020204030204" pitchFamily="34" charset="0"/>
              </a:rPr>
              <a:t>     DAB422-24W-001: Capstone II</a:t>
            </a:r>
          </a:p>
          <a:p>
            <a:pPr lvl="1">
              <a:lnSpc>
                <a:spcPct val="90000"/>
              </a:lnSpc>
              <a:spcBef>
                <a:spcPct val="0"/>
              </a:spcBef>
              <a:spcAft>
                <a:spcPts val="600"/>
              </a:spcAft>
            </a:pPr>
            <a:r>
              <a:rPr lang="en-US" sz="2000" b="1" dirty="0">
                <a:solidFill>
                  <a:schemeClr val="tx2"/>
                </a:solidFill>
                <a:latin typeface="Calibri" panose="020F0502020204030204" pitchFamily="34" charset="0"/>
                <a:ea typeface="Calibri" panose="020F0502020204030204" pitchFamily="34" charset="0"/>
                <a:cs typeface="Calibri" panose="020F0502020204030204" pitchFamily="34" charset="0"/>
              </a:rPr>
              <a:t>    Prof. Abiodun Sodiq Shofoluwe</a:t>
            </a:r>
          </a:p>
          <a:p>
            <a:pPr>
              <a:lnSpc>
                <a:spcPct val="90000"/>
              </a:lnSpc>
              <a:spcBef>
                <a:spcPct val="0"/>
              </a:spcBef>
              <a:spcAft>
                <a:spcPts val="600"/>
              </a:spcAft>
            </a:pPr>
            <a:endParaRPr lang="en-US" sz="28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descr="A city skyline with a body of water and icons&#10;&#10;Description automatically generated">
            <a:extLst>
              <a:ext uri="{FF2B5EF4-FFF2-40B4-BE49-F238E27FC236}">
                <a16:creationId xmlns:a16="http://schemas.microsoft.com/office/drawing/2014/main" id="{8DAB2E1A-8D35-DF3A-6BEE-D65649D012BD}"/>
              </a:ext>
            </a:extLst>
          </p:cNvPr>
          <p:cNvPicPr>
            <a:picLocks noChangeAspect="1"/>
          </p:cNvPicPr>
          <p:nvPr/>
        </p:nvPicPr>
        <p:blipFill rotWithShape="1">
          <a:blip r:embed="rId2">
            <a:extLst>
              <a:ext uri="{28A0092B-C50C-407E-A947-70E740481C1C}">
                <a14:useLocalDpi xmlns:a14="http://schemas.microsoft.com/office/drawing/2010/main" val="0"/>
              </a:ext>
            </a:extLst>
          </a:blip>
          <a:srcRect b="16054"/>
          <a:stretch/>
        </p:blipFill>
        <p:spPr>
          <a:xfrm>
            <a:off x="4908910" y="0"/>
            <a:ext cx="7283090" cy="6858000"/>
          </a:xfrm>
          <a:prstGeom prst="rect">
            <a:avLst/>
          </a:prstGeom>
        </p:spPr>
      </p:pic>
    </p:spTree>
    <p:extLst>
      <p:ext uri="{BB962C8B-B14F-4D97-AF65-F5344CB8AC3E}">
        <p14:creationId xmlns:p14="http://schemas.microsoft.com/office/powerpoint/2010/main" val="42151449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4"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7C48F90-AFD5-4232-AE7D-27B956BF7E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73C96EE1-9524-4300-BFAC-56AA55EB49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855747" y="-1"/>
            <a:ext cx="6336253" cy="6858001"/>
          </a:xfrm>
          <a:custGeom>
            <a:avLst/>
            <a:gdLst>
              <a:gd name="connsiteX0" fmla="*/ 5721063 w 6336253"/>
              <a:gd name="connsiteY0" fmla="*/ 3536635 h 6858001"/>
              <a:gd name="connsiteX1" fmla="*/ 6230651 w 6336253"/>
              <a:gd name="connsiteY1" fmla="*/ 4046223 h 6858001"/>
              <a:gd name="connsiteX2" fmla="*/ 5721063 w 6336253"/>
              <a:gd name="connsiteY2" fmla="*/ 4555811 h 6858001"/>
              <a:gd name="connsiteX3" fmla="*/ 5211475 w 6336253"/>
              <a:gd name="connsiteY3" fmla="*/ 4046223 h 6858001"/>
              <a:gd name="connsiteX4" fmla="*/ 5721063 w 6336253"/>
              <a:gd name="connsiteY4" fmla="*/ 3536635 h 6858001"/>
              <a:gd name="connsiteX5" fmla="*/ 5456902 w 6336253"/>
              <a:gd name="connsiteY5" fmla="*/ 0 h 6858001"/>
              <a:gd name="connsiteX6" fmla="*/ 6321710 w 6336253"/>
              <a:gd name="connsiteY6" fmla="*/ 0 h 6858001"/>
              <a:gd name="connsiteX7" fmla="*/ 6332019 w 6336253"/>
              <a:gd name="connsiteY7" fmla="*/ 42969 h 6858001"/>
              <a:gd name="connsiteX8" fmla="*/ 6320934 w 6336253"/>
              <a:gd name="connsiteY8" fmla="*/ 219852 h 6858001"/>
              <a:gd name="connsiteX9" fmla="*/ 5774313 w 6336253"/>
              <a:gd name="connsiteY9" fmla="*/ 535443 h 6858001"/>
              <a:gd name="connsiteX10" fmla="*/ 5444200 w 6336253"/>
              <a:gd name="connsiteY10" fmla="*/ 78052 h 6858001"/>
              <a:gd name="connsiteX11" fmla="*/ 609600 w 6336253"/>
              <a:gd name="connsiteY11" fmla="*/ 0 h 6858001"/>
              <a:gd name="connsiteX12" fmla="*/ 1171409 w 6336253"/>
              <a:gd name="connsiteY12" fmla="*/ 0 h 6858001"/>
              <a:gd name="connsiteX13" fmla="*/ 4838473 w 6336253"/>
              <a:gd name="connsiteY13" fmla="*/ 0 h 6858001"/>
              <a:gd name="connsiteX14" fmla="*/ 4830349 w 6336253"/>
              <a:gd name="connsiteY14" fmla="*/ 184996 h 6858001"/>
              <a:gd name="connsiteX15" fmla="*/ 4833376 w 6336253"/>
              <a:gd name="connsiteY15" fmla="*/ 419995 h 6858001"/>
              <a:gd name="connsiteX16" fmla="*/ 5281338 w 6336253"/>
              <a:gd name="connsiteY16" fmla="*/ 1068099 h 6858001"/>
              <a:gd name="connsiteX17" fmla="*/ 5729205 w 6336253"/>
              <a:gd name="connsiteY17" fmla="*/ 2589405 h 6858001"/>
              <a:gd name="connsiteX18" fmla="*/ 5283212 w 6336253"/>
              <a:gd name="connsiteY18" fmla="*/ 3164269 h 6858001"/>
              <a:gd name="connsiteX19" fmla="*/ 5124820 w 6336253"/>
              <a:gd name="connsiteY19" fmla="*/ 4641255 h 6858001"/>
              <a:gd name="connsiteX20" fmla="*/ 5736551 w 6336253"/>
              <a:gd name="connsiteY20" fmla="*/ 5670858 h 6858001"/>
              <a:gd name="connsiteX21" fmla="*/ 6022123 w 6336253"/>
              <a:gd name="connsiteY21" fmla="*/ 6707670 h 6858001"/>
              <a:gd name="connsiteX22" fmla="*/ 6024496 w 6336253"/>
              <a:gd name="connsiteY22" fmla="*/ 6858000 h 6858001"/>
              <a:gd name="connsiteX23" fmla="*/ 2242268 w 6336253"/>
              <a:gd name="connsiteY23" fmla="*/ 6858000 h 6858001"/>
              <a:gd name="connsiteX24" fmla="*/ 2242268 w 6336253"/>
              <a:gd name="connsiteY24" fmla="*/ 6858001 h 6858001"/>
              <a:gd name="connsiteX25" fmla="*/ 0 w 6336253"/>
              <a:gd name="connsiteY25" fmla="*/ 6858001 h 6858001"/>
              <a:gd name="connsiteX26" fmla="*/ 0 w 6336253"/>
              <a:gd name="connsiteY26" fmla="*/ 1 h 6858001"/>
              <a:gd name="connsiteX27" fmla="*/ 609600 w 6336253"/>
              <a:gd name="connsiteY27"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36253" h="6858001">
                <a:moveTo>
                  <a:pt x="5721063" y="3536635"/>
                </a:moveTo>
                <a:cubicBezTo>
                  <a:pt x="6002501" y="3536635"/>
                  <a:pt x="6230651" y="3764785"/>
                  <a:pt x="6230651" y="4046223"/>
                </a:cubicBezTo>
                <a:cubicBezTo>
                  <a:pt x="6230651" y="4327661"/>
                  <a:pt x="6002501" y="4555811"/>
                  <a:pt x="5721063" y="4555811"/>
                </a:cubicBezTo>
                <a:cubicBezTo>
                  <a:pt x="5439625" y="4555811"/>
                  <a:pt x="5211475" y="4327661"/>
                  <a:pt x="5211475" y="4046223"/>
                </a:cubicBezTo>
                <a:cubicBezTo>
                  <a:pt x="5211475" y="3764785"/>
                  <a:pt x="5439625" y="3536635"/>
                  <a:pt x="5721063" y="3536635"/>
                </a:cubicBezTo>
                <a:close/>
                <a:moveTo>
                  <a:pt x="5456902" y="0"/>
                </a:moveTo>
                <a:lnTo>
                  <a:pt x="6321710" y="0"/>
                </a:lnTo>
                <a:lnTo>
                  <a:pt x="6332019" y="42969"/>
                </a:lnTo>
                <a:cubicBezTo>
                  <a:pt x="6340015" y="100391"/>
                  <a:pt x="6336884" y="160329"/>
                  <a:pt x="6320934" y="219852"/>
                </a:cubicBezTo>
                <a:cubicBezTo>
                  <a:pt x="6257137" y="457945"/>
                  <a:pt x="6012407" y="599240"/>
                  <a:pt x="5774313" y="535443"/>
                </a:cubicBezTo>
                <a:cubicBezTo>
                  <a:pt x="5565982" y="479621"/>
                  <a:pt x="5431761" y="285271"/>
                  <a:pt x="5444200" y="78052"/>
                </a:cubicBezTo>
                <a:close/>
                <a:moveTo>
                  <a:pt x="609600" y="0"/>
                </a:moveTo>
                <a:lnTo>
                  <a:pt x="1171409" y="0"/>
                </a:lnTo>
                <a:lnTo>
                  <a:pt x="4838473" y="0"/>
                </a:lnTo>
                <a:lnTo>
                  <a:pt x="4830349" y="184996"/>
                </a:lnTo>
                <a:cubicBezTo>
                  <a:pt x="4828991" y="263520"/>
                  <a:pt x="4829864" y="341910"/>
                  <a:pt x="4833376" y="419995"/>
                </a:cubicBezTo>
                <a:cubicBezTo>
                  <a:pt x="4846565" y="709488"/>
                  <a:pt x="5075226" y="891535"/>
                  <a:pt x="5281338" y="1068099"/>
                </a:cubicBezTo>
                <a:cubicBezTo>
                  <a:pt x="5795128" y="1508061"/>
                  <a:pt x="5969974" y="2032158"/>
                  <a:pt x="5729205" y="2589405"/>
                </a:cubicBezTo>
                <a:cubicBezTo>
                  <a:pt x="5635831" y="2805523"/>
                  <a:pt x="5454276" y="2993264"/>
                  <a:pt x="5283212" y="3164269"/>
                </a:cubicBezTo>
                <a:cubicBezTo>
                  <a:pt x="4824418" y="3622744"/>
                  <a:pt x="4843217" y="4154456"/>
                  <a:pt x="5124820" y="4641255"/>
                </a:cubicBezTo>
                <a:cubicBezTo>
                  <a:pt x="5325440" y="4986832"/>
                  <a:pt x="5565996" y="5311556"/>
                  <a:pt x="5736551" y="5670858"/>
                </a:cubicBezTo>
                <a:cubicBezTo>
                  <a:pt x="5902602" y="6019042"/>
                  <a:pt x="6001121" y="6366409"/>
                  <a:pt x="6022123" y="6707670"/>
                </a:cubicBezTo>
                <a:lnTo>
                  <a:pt x="6024496" y="6858000"/>
                </a:lnTo>
                <a:lnTo>
                  <a:pt x="2242268" y="6858000"/>
                </a:lnTo>
                <a:lnTo>
                  <a:pt x="2242268" y="6858001"/>
                </a:lnTo>
                <a:lnTo>
                  <a:pt x="0" y="6858001"/>
                </a:lnTo>
                <a:lnTo>
                  <a:pt x="0" y="1"/>
                </a:lnTo>
                <a:lnTo>
                  <a:pt x="609600"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199EB4D-FFCE-24A8-A866-3FCAF6637810}"/>
              </a:ext>
            </a:extLst>
          </p:cNvPr>
          <p:cNvSpPr>
            <a:spLocks noGrp="1"/>
          </p:cNvSpPr>
          <p:nvPr>
            <p:ph type="title"/>
          </p:nvPr>
        </p:nvSpPr>
        <p:spPr>
          <a:xfrm>
            <a:off x="609600" y="552782"/>
            <a:ext cx="5545870" cy="1658525"/>
          </a:xfrm>
        </p:spPr>
        <p:txBody>
          <a:bodyPr vert="horz" lIns="91440" tIns="45720" rIns="91440" bIns="45720" rtlCol="0" anchor="b">
            <a:normAutofit/>
          </a:bodyPr>
          <a:lstStyle/>
          <a:p>
            <a:r>
              <a:rPr lang="en-US" b="1" kern="1200" dirty="0">
                <a:solidFill>
                  <a:schemeClr val="accent3">
                    <a:lumMod val="50000"/>
                  </a:schemeClr>
                </a:solidFill>
                <a:latin typeface="Calibri" panose="020F0502020204030204" pitchFamily="34" charset="0"/>
                <a:ea typeface="Calibri" panose="020F0502020204030204" pitchFamily="34" charset="0"/>
                <a:cs typeface="Calibri" panose="020F0502020204030204" pitchFamily="34" charset="0"/>
              </a:rPr>
              <a:t>Lazy Predict Method</a:t>
            </a:r>
          </a:p>
        </p:txBody>
      </p:sp>
      <p:sp>
        <p:nvSpPr>
          <p:cNvPr id="10" name="Rectangle 4">
            <a:extLst>
              <a:ext uri="{FF2B5EF4-FFF2-40B4-BE49-F238E27FC236}">
                <a16:creationId xmlns:a16="http://schemas.microsoft.com/office/drawing/2014/main" id="{8FDDFF94-E01E-9571-11C2-4D7A1297E25C}"/>
              </a:ext>
            </a:extLst>
          </p:cNvPr>
          <p:cNvSpPr>
            <a:spLocks noChangeArrowheads="1"/>
          </p:cNvSpPr>
          <p:nvPr/>
        </p:nvSpPr>
        <p:spPr bwMode="auto">
          <a:xfrm>
            <a:off x="609600" y="2548521"/>
            <a:ext cx="5545867" cy="3470616"/>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571500" marR="0" lvl="0" indent="-285750" algn="just" fontAlgn="base">
              <a:lnSpc>
                <a:spcPct val="150000"/>
              </a:lnSpc>
              <a:spcBef>
                <a:spcPct val="0"/>
              </a:spcBef>
              <a:spcAft>
                <a:spcPts val="600"/>
              </a:spcAft>
              <a:buClr>
                <a:schemeClr val="accent5"/>
              </a:buClr>
              <a:buSzTx/>
              <a:buFont typeface="Arial" panose="020B0604020202020204" pitchFamily="34" charset="0"/>
              <a:buChar char="•"/>
              <a:tabLst/>
            </a:pPr>
            <a:r>
              <a:rPr kumimoji="0" lang="en-US" altLang="en-US" sz="16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Lazy Predict method offers quick performance overview of classifier models without extensive manual configuration.</a:t>
            </a:r>
          </a:p>
          <a:p>
            <a:pPr marL="571500" marR="0" lvl="0" indent="-285750" algn="just" fontAlgn="base">
              <a:lnSpc>
                <a:spcPct val="150000"/>
              </a:lnSpc>
              <a:spcBef>
                <a:spcPct val="0"/>
              </a:spcBef>
              <a:spcAft>
                <a:spcPts val="600"/>
              </a:spcAft>
              <a:buClr>
                <a:schemeClr val="accent5"/>
              </a:buClr>
              <a:buSzTx/>
              <a:buFont typeface="Arial" panose="020B0604020202020204" pitchFamily="34" charset="0"/>
              <a:buChar char="•"/>
              <a:tabLst/>
            </a:pPr>
            <a:r>
              <a:rPr kumimoji="0" lang="en-US" altLang="en-US" sz="16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Enables comprehensive comparison of multiple models for quick identification of effective ones.</a:t>
            </a:r>
          </a:p>
          <a:p>
            <a:pPr marL="571500" marR="0" lvl="0" indent="-285750" algn="just" fontAlgn="base">
              <a:lnSpc>
                <a:spcPct val="150000"/>
              </a:lnSpc>
              <a:spcBef>
                <a:spcPct val="0"/>
              </a:spcBef>
              <a:spcAft>
                <a:spcPts val="600"/>
              </a:spcAft>
              <a:buClr>
                <a:schemeClr val="accent5"/>
              </a:buClr>
              <a:buSzTx/>
              <a:buFont typeface="Arial" panose="020B0604020202020204" pitchFamily="34" charset="0"/>
              <a:buChar char="•"/>
              <a:tabLst/>
            </a:pPr>
            <a:r>
              <a:rPr kumimoji="0" lang="en-US" altLang="en-US" sz="16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Top-performing models achieve high accuracies, some reaching 100%.</a:t>
            </a:r>
          </a:p>
          <a:p>
            <a:pPr marL="571500" marR="0" lvl="0" indent="-285750" algn="just" fontAlgn="base">
              <a:lnSpc>
                <a:spcPct val="150000"/>
              </a:lnSpc>
              <a:spcBef>
                <a:spcPct val="0"/>
              </a:spcBef>
              <a:spcAft>
                <a:spcPts val="600"/>
              </a:spcAft>
              <a:buClr>
                <a:schemeClr val="accent5"/>
              </a:buClr>
              <a:buSzTx/>
              <a:buFont typeface="Arial" panose="020B0604020202020204" pitchFamily="34" charset="0"/>
              <a:buChar char="•"/>
              <a:tabLst/>
            </a:pPr>
            <a:r>
              <a:rPr kumimoji="0" lang="en-US" altLang="en-US" sz="16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Less reliable models exhibit lower accuracy scores. </a:t>
            </a:r>
          </a:p>
        </p:txBody>
      </p:sp>
      <p:pic>
        <p:nvPicPr>
          <p:cNvPr id="11" name="Picture 10" descr="A screenshot of a computer&#10;&#10;Description automatically generated">
            <a:extLst>
              <a:ext uri="{FF2B5EF4-FFF2-40B4-BE49-F238E27FC236}">
                <a16:creationId xmlns:a16="http://schemas.microsoft.com/office/drawing/2014/main" id="{DE634405-B2F6-9DB3-0707-BE514BA27C91}"/>
              </a:ext>
            </a:extLst>
          </p:cNvPr>
          <p:cNvPicPr>
            <a:picLocks noChangeAspect="1"/>
          </p:cNvPicPr>
          <p:nvPr/>
        </p:nvPicPr>
        <p:blipFill>
          <a:blip r:embed="rId2"/>
          <a:stretch>
            <a:fillRect/>
          </a:stretch>
        </p:blipFill>
        <p:spPr>
          <a:xfrm>
            <a:off x="6389009" y="1718151"/>
            <a:ext cx="5622205" cy="4300986"/>
          </a:xfrm>
          <a:prstGeom prst="rect">
            <a:avLst/>
          </a:prstGeom>
        </p:spPr>
      </p:pic>
    </p:spTree>
    <p:extLst>
      <p:ext uri="{BB962C8B-B14F-4D97-AF65-F5344CB8AC3E}">
        <p14:creationId xmlns:p14="http://schemas.microsoft.com/office/powerpoint/2010/main" val="2043957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9CEBD-9BEC-91C9-AAD4-4798F101AA0D}"/>
              </a:ext>
            </a:extLst>
          </p:cNvPr>
          <p:cNvSpPr>
            <a:spLocks noGrp="1"/>
          </p:cNvSpPr>
          <p:nvPr>
            <p:ph type="title"/>
          </p:nvPr>
        </p:nvSpPr>
        <p:spPr>
          <a:xfrm>
            <a:off x="541176" y="382555"/>
            <a:ext cx="11041224" cy="839755"/>
          </a:xfrm>
        </p:spPr>
        <p:txBody>
          <a:bodyPr>
            <a:normAutofit/>
          </a:bodyPr>
          <a:lstStyle/>
          <a:p>
            <a:r>
              <a:rPr lang="en-CA" b="1" dirty="0">
                <a:solidFill>
                  <a:schemeClr val="accent3">
                    <a:lumMod val="50000"/>
                  </a:schemeClr>
                </a:solidFill>
                <a:latin typeface="Calibri" panose="020F0502020204030204" pitchFamily="34" charset="0"/>
                <a:ea typeface="Calibri" panose="020F0502020204030204" pitchFamily="34" charset="0"/>
                <a:cs typeface="Calibri" panose="020F0502020204030204" pitchFamily="34" charset="0"/>
              </a:rPr>
              <a:t>Neural Networks(Fully Connected) </a:t>
            </a:r>
          </a:p>
        </p:txBody>
      </p:sp>
      <p:sp>
        <p:nvSpPr>
          <p:cNvPr id="3" name="Content Placeholder 2">
            <a:extLst>
              <a:ext uri="{FF2B5EF4-FFF2-40B4-BE49-F238E27FC236}">
                <a16:creationId xmlns:a16="http://schemas.microsoft.com/office/drawing/2014/main" id="{0F7D6BC9-E97C-467C-F842-B6B770BC0495}"/>
              </a:ext>
            </a:extLst>
          </p:cNvPr>
          <p:cNvSpPr>
            <a:spLocks noGrp="1"/>
          </p:cNvSpPr>
          <p:nvPr>
            <p:ph idx="1"/>
          </p:nvPr>
        </p:nvSpPr>
        <p:spPr>
          <a:xfrm>
            <a:off x="541176" y="1464906"/>
            <a:ext cx="11466380" cy="4677832"/>
          </a:xfrm>
        </p:spPr>
        <p:txBody>
          <a:bodyPr>
            <a:normAutofit/>
          </a:bodyPr>
          <a:lstStyle/>
          <a:p>
            <a:pPr marL="285750" indent="-285750" algn="just">
              <a:buFont typeface="Arial" panose="020B0604020202020204" pitchFamily="34" charset="0"/>
              <a:buChar char="•"/>
            </a:pPr>
            <a:r>
              <a:rPr lang="en-US" sz="16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Even with optimized hyperparameters, our classification models achieved average accuracy scores, raising concerns about their predictive ability.</a:t>
            </a:r>
          </a:p>
          <a:p>
            <a:pPr marL="285750" indent="-285750" algn="just">
              <a:buFont typeface="Arial" panose="020B0604020202020204" pitchFamily="34" charset="0"/>
              <a:buChar char="•"/>
            </a:pPr>
            <a:r>
              <a:rPr lang="en-US" sz="16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To address this, we advanced towards employing fully connected neural networks, leveraging their ability to handle complex data structures more effectively.</a:t>
            </a:r>
          </a:p>
          <a:p>
            <a:pPr marL="285750" indent="-285750">
              <a:buFont typeface="Arial" panose="020B0604020202020204" pitchFamily="34" charset="0"/>
              <a:buChar char="•"/>
            </a:pPr>
            <a:endParaRPr lang="en-US" sz="18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CA" sz="1800" dirty="0">
              <a:latin typeface="Calibri" panose="020F0502020204030204" pitchFamily="34" charset="0"/>
              <a:ea typeface="Calibri" panose="020F0502020204030204" pitchFamily="34" charset="0"/>
              <a:cs typeface="Calibri" panose="020F0502020204030204" pitchFamily="34" charset="0"/>
            </a:endParaRPr>
          </a:p>
        </p:txBody>
      </p:sp>
      <p:sp>
        <p:nvSpPr>
          <p:cNvPr id="5" name="Rectangle 2">
            <a:extLst>
              <a:ext uri="{FF2B5EF4-FFF2-40B4-BE49-F238E27FC236}">
                <a16:creationId xmlns:a16="http://schemas.microsoft.com/office/drawing/2014/main" id="{43325B0E-064F-9AE2-7441-4FC0E51E9D5B}"/>
              </a:ext>
            </a:extLst>
          </p:cNvPr>
          <p:cNvSpPr>
            <a:spLocks noChangeArrowheads="1"/>
          </p:cNvSpPr>
          <p:nvPr/>
        </p:nvSpPr>
        <p:spPr bwMode="auto">
          <a:xfrm>
            <a:off x="0" y="-415498"/>
            <a:ext cx="65"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rgbClr val="000000"/>
                </a:solidFill>
                <a:effectLst/>
                <a:latin typeface="Söhn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descr="A screenshot of a computer screen&#10;&#10;Description automatically generated">
            <a:extLst>
              <a:ext uri="{FF2B5EF4-FFF2-40B4-BE49-F238E27FC236}">
                <a16:creationId xmlns:a16="http://schemas.microsoft.com/office/drawing/2014/main" id="{CB6EAED3-43FE-7223-9DB5-A2AEAA9EC6EF}"/>
              </a:ext>
            </a:extLst>
          </p:cNvPr>
          <p:cNvPicPr>
            <a:picLocks noChangeAspect="1"/>
          </p:cNvPicPr>
          <p:nvPr/>
        </p:nvPicPr>
        <p:blipFill>
          <a:blip r:embed="rId3"/>
          <a:stretch>
            <a:fillRect/>
          </a:stretch>
        </p:blipFill>
        <p:spPr>
          <a:xfrm>
            <a:off x="7468940" y="3096355"/>
            <a:ext cx="4356885" cy="3046383"/>
          </a:xfrm>
          <a:prstGeom prst="rect">
            <a:avLst/>
          </a:prstGeom>
        </p:spPr>
      </p:pic>
      <p:graphicFrame>
        <p:nvGraphicFramePr>
          <p:cNvPr id="14" name="TextBox 7">
            <a:extLst>
              <a:ext uri="{FF2B5EF4-FFF2-40B4-BE49-F238E27FC236}">
                <a16:creationId xmlns:a16="http://schemas.microsoft.com/office/drawing/2014/main" id="{F9174353-F96D-73C3-6C3F-D0833F1793D3}"/>
              </a:ext>
            </a:extLst>
          </p:cNvPr>
          <p:cNvGraphicFramePr/>
          <p:nvPr>
            <p:extLst>
              <p:ext uri="{D42A27DB-BD31-4B8C-83A1-F6EECF244321}">
                <p14:modId xmlns:p14="http://schemas.microsoft.com/office/powerpoint/2010/main" val="2113568054"/>
              </p:ext>
            </p:extLst>
          </p:nvPr>
        </p:nvGraphicFramePr>
        <p:xfrm>
          <a:off x="1184989" y="2789853"/>
          <a:ext cx="6102220" cy="36855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12877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792BD20-129F-4C9F-A134-4453828F05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712A3955-38E9-4AFE-95D7-7FF66CD64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72946"/>
            <a:ext cx="6721522" cy="6785055"/>
          </a:xfrm>
          <a:custGeom>
            <a:avLst/>
            <a:gdLst>
              <a:gd name="connsiteX0" fmla="*/ 767991 w 6329420"/>
              <a:gd name="connsiteY0" fmla="*/ 731396 h 6389247"/>
              <a:gd name="connsiteX1" fmla="*/ 1299514 w 6329420"/>
              <a:gd name="connsiteY1" fmla="*/ 1262919 h 6389247"/>
              <a:gd name="connsiteX2" fmla="*/ 767991 w 6329420"/>
              <a:gd name="connsiteY2" fmla="*/ 1794442 h 6389247"/>
              <a:gd name="connsiteX3" fmla="*/ 236469 w 6329420"/>
              <a:gd name="connsiteY3" fmla="*/ 1262919 h 6389247"/>
              <a:gd name="connsiteX4" fmla="*/ 767991 w 6329420"/>
              <a:gd name="connsiteY4" fmla="*/ 731396 h 6389247"/>
              <a:gd name="connsiteX5" fmla="*/ 2926094 w 6329420"/>
              <a:gd name="connsiteY5" fmla="*/ 324026 h 6389247"/>
              <a:gd name="connsiteX6" fmla="*/ 3207855 w 6329420"/>
              <a:gd name="connsiteY6" fmla="*/ 605787 h 6389247"/>
              <a:gd name="connsiteX7" fmla="*/ 2926094 w 6329420"/>
              <a:gd name="connsiteY7" fmla="*/ 887548 h 6389247"/>
              <a:gd name="connsiteX8" fmla="*/ 2644333 w 6329420"/>
              <a:gd name="connsiteY8" fmla="*/ 605787 h 6389247"/>
              <a:gd name="connsiteX9" fmla="*/ 2926094 w 6329420"/>
              <a:gd name="connsiteY9" fmla="*/ 324026 h 6389247"/>
              <a:gd name="connsiteX10" fmla="*/ 5761439 w 6329420"/>
              <a:gd name="connsiteY10" fmla="*/ 17664 h 6389247"/>
              <a:gd name="connsiteX11" fmla="*/ 5784727 w 6329420"/>
              <a:gd name="connsiteY11" fmla="*/ 18309 h 6389247"/>
              <a:gd name="connsiteX12" fmla="*/ 6232947 w 6329420"/>
              <a:gd name="connsiteY12" fmla="*/ 102447 h 6389247"/>
              <a:gd name="connsiteX13" fmla="*/ 6329420 w 6329420"/>
              <a:gd name="connsiteY13" fmla="*/ 159335 h 6389247"/>
              <a:gd name="connsiteX14" fmla="*/ 6329420 w 6329420"/>
              <a:gd name="connsiteY14" fmla="*/ 6389247 h 6389247"/>
              <a:gd name="connsiteX15" fmla="*/ 3180387 w 6329420"/>
              <a:gd name="connsiteY15" fmla="*/ 6389247 h 6389247"/>
              <a:gd name="connsiteX16" fmla="*/ 2702967 w 6329420"/>
              <a:gd name="connsiteY16" fmla="*/ 6389247 h 6389247"/>
              <a:gd name="connsiteX17" fmla="*/ 1013739 w 6329420"/>
              <a:gd name="connsiteY17" fmla="*/ 6389247 h 6389247"/>
              <a:gd name="connsiteX18" fmla="*/ 1024183 w 6329420"/>
              <a:gd name="connsiteY18" fmla="*/ 6281366 h 6389247"/>
              <a:gd name="connsiteX19" fmla="*/ 903050 w 6329420"/>
              <a:gd name="connsiteY19" fmla="*/ 5588470 h 6389247"/>
              <a:gd name="connsiteX20" fmla="*/ 273230 w 6329420"/>
              <a:gd name="connsiteY20" fmla="*/ 5151559 h 6389247"/>
              <a:gd name="connsiteX21" fmla="*/ 40189 w 6329420"/>
              <a:gd name="connsiteY21" fmla="*/ 4431326 h 6389247"/>
              <a:gd name="connsiteX22" fmla="*/ 467268 w 6329420"/>
              <a:gd name="connsiteY22" fmla="*/ 3598198 h 6389247"/>
              <a:gd name="connsiteX23" fmla="*/ 3203 w 6329420"/>
              <a:gd name="connsiteY23" fmla="*/ 2797063 h 6389247"/>
              <a:gd name="connsiteX24" fmla="*/ 345913 w 6329420"/>
              <a:gd name="connsiteY24" fmla="*/ 2096653 h 6389247"/>
              <a:gd name="connsiteX25" fmla="*/ 1552774 w 6329420"/>
              <a:gd name="connsiteY25" fmla="*/ 2014542 h 6389247"/>
              <a:gd name="connsiteX26" fmla="*/ 1737708 w 6329420"/>
              <a:gd name="connsiteY26" fmla="*/ 1339596 h 6389247"/>
              <a:gd name="connsiteX27" fmla="*/ 1365343 w 6329420"/>
              <a:gd name="connsiteY27" fmla="*/ 604294 h 6389247"/>
              <a:gd name="connsiteX28" fmla="*/ 1784365 w 6329420"/>
              <a:gd name="connsiteY28" fmla="*/ 110735 h 6389247"/>
              <a:gd name="connsiteX29" fmla="*/ 1881062 w 6329420"/>
              <a:gd name="connsiteY29" fmla="*/ 100098 h 6389247"/>
              <a:gd name="connsiteX30" fmla="*/ 2326675 w 6329420"/>
              <a:gd name="connsiteY30" fmla="*/ 311301 h 6389247"/>
              <a:gd name="connsiteX31" fmla="*/ 2585018 w 6329420"/>
              <a:gd name="connsiteY31" fmla="*/ 1190279 h 6389247"/>
              <a:gd name="connsiteX32" fmla="*/ 2694528 w 6329420"/>
              <a:gd name="connsiteY32" fmla="*/ 1338063 h 6389247"/>
              <a:gd name="connsiteX33" fmla="*/ 2982926 w 6329420"/>
              <a:gd name="connsiteY33" fmla="*/ 1306959 h 6389247"/>
              <a:gd name="connsiteX34" fmla="*/ 3354163 w 6329420"/>
              <a:gd name="connsiteY34" fmla="*/ 881733 h 6389247"/>
              <a:gd name="connsiteX35" fmla="*/ 4299539 w 6329420"/>
              <a:gd name="connsiteY35" fmla="*/ 1304623 h 6389247"/>
              <a:gd name="connsiteX36" fmla="*/ 4625167 w 6329420"/>
              <a:gd name="connsiteY36" fmla="*/ 991486 h 6389247"/>
              <a:gd name="connsiteX37" fmla="*/ 4692533 w 6329420"/>
              <a:gd name="connsiteY37" fmla="*/ 854498 h 6389247"/>
              <a:gd name="connsiteX38" fmla="*/ 5607288 w 6329420"/>
              <a:gd name="connsiteY38" fmla="*/ 28863 h 6389247"/>
              <a:gd name="connsiteX39" fmla="*/ 5761439 w 6329420"/>
              <a:gd name="connsiteY39" fmla="*/ 17664 h 6389247"/>
              <a:gd name="connsiteX40" fmla="*/ 4156539 w 6329420"/>
              <a:gd name="connsiteY40" fmla="*/ 0 h 6389247"/>
              <a:gd name="connsiteX41" fmla="*/ 4663751 w 6329420"/>
              <a:gd name="connsiteY41" fmla="*/ 507212 h 6389247"/>
              <a:gd name="connsiteX42" fmla="*/ 4156539 w 6329420"/>
              <a:gd name="connsiteY42" fmla="*/ 1014424 h 6389247"/>
              <a:gd name="connsiteX43" fmla="*/ 3649327 w 6329420"/>
              <a:gd name="connsiteY43" fmla="*/ 507212 h 6389247"/>
              <a:gd name="connsiteX44" fmla="*/ 4156539 w 6329420"/>
              <a:gd name="connsiteY44" fmla="*/ 0 h 6389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329420" h="6389247">
                <a:moveTo>
                  <a:pt x="767991" y="731396"/>
                </a:moveTo>
                <a:cubicBezTo>
                  <a:pt x="1061543" y="731396"/>
                  <a:pt x="1299514" y="969367"/>
                  <a:pt x="1299514" y="1262919"/>
                </a:cubicBezTo>
                <a:cubicBezTo>
                  <a:pt x="1299514" y="1556471"/>
                  <a:pt x="1061543" y="1794442"/>
                  <a:pt x="767991" y="1794442"/>
                </a:cubicBezTo>
                <a:cubicBezTo>
                  <a:pt x="474439" y="1794442"/>
                  <a:pt x="236469" y="1556471"/>
                  <a:pt x="236469" y="1262919"/>
                </a:cubicBezTo>
                <a:cubicBezTo>
                  <a:pt x="236469" y="969367"/>
                  <a:pt x="474439" y="731396"/>
                  <a:pt x="767991" y="731396"/>
                </a:cubicBezTo>
                <a:close/>
                <a:moveTo>
                  <a:pt x="2926094" y="324026"/>
                </a:moveTo>
                <a:cubicBezTo>
                  <a:pt x="3081706" y="324026"/>
                  <a:pt x="3207855" y="450175"/>
                  <a:pt x="3207855" y="605787"/>
                </a:cubicBezTo>
                <a:cubicBezTo>
                  <a:pt x="3207855" y="761399"/>
                  <a:pt x="3081706" y="887548"/>
                  <a:pt x="2926094" y="887548"/>
                </a:cubicBezTo>
                <a:cubicBezTo>
                  <a:pt x="2770482" y="887548"/>
                  <a:pt x="2644333" y="761399"/>
                  <a:pt x="2644333" y="605787"/>
                </a:cubicBezTo>
                <a:cubicBezTo>
                  <a:pt x="2644333" y="450175"/>
                  <a:pt x="2770482" y="324026"/>
                  <a:pt x="2926094" y="324026"/>
                </a:cubicBezTo>
                <a:close/>
                <a:moveTo>
                  <a:pt x="5761439" y="17664"/>
                </a:moveTo>
                <a:lnTo>
                  <a:pt x="5784727" y="18309"/>
                </a:lnTo>
                <a:cubicBezTo>
                  <a:pt x="5972924" y="25037"/>
                  <a:pt x="6119949" y="54449"/>
                  <a:pt x="6232947" y="102447"/>
                </a:cubicBezTo>
                <a:lnTo>
                  <a:pt x="6329420" y="159335"/>
                </a:lnTo>
                <a:lnTo>
                  <a:pt x="6329420" y="6389247"/>
                </a:lnTo>
                <a:lnTo>
                  <a:pt x="3180387" y="6389247"/>
                </a:lnTo>
                <a:lnTo>
                  <a:pt x="2702967" y="6389247"/>
                </a:lnTo>
                <a:lnTo>
                  <a:pt x="1013739" y="6389247"/>
                </a:lnTo>
                <a:lnTo>
                  <a:pt x="1024183" y="6281366"/>
                </a:lnTo>
                <a:cubicBezTo>
                  <a:pt x="1049848" y="6046008"/>
                  <a:pt x="1072512" y="5801284"/>
                  <a:pt x="903050" y="5588470"/>
                </a:cubicBezTo>
                <a:cubicBezTo>
                  <a:pt x="704901" y="5339877"/>
                  <a:pt x="494907" y="5451483"/>
                  <a:pt x="273230" y="5151559"/>
                </a:cubicBezTo>
                <a:cubicBezTo>
                  <a:pt x="109328" y="4929882"/>
                  <a:pt x="-26532" y="4726254"/>
                  <a:pt x="40189" y="4431326"/>
                </a:cubicBezTo>
                <a:cubicBezTo>
                  <a:pt x="129472" y="4036881"/>
                  <a:pt x="470813" y="3882974"/>
                  <a:pt x="467268" y="3598198"/>
                </a:cubicBezTo>
                <a:cubicBezTo>
                  <a:pt x="463239" y="3255890"/>
                  <a:pt x="44217" y="3187318"/>
                  <a:pt x="3203" y="2797063"/>
                </a:cubicBezTo>
                <a:cubicBezTo>
                  <a:pt x="-23550" y="2542509"/>
                  <a:pt x="119641" y="2237671"/>
                  <a:pt x="345913" y="2096653"/>
                </a:cubicBezTo>
                <a:cubicBezTo>
                  <a:pt x="762919" y="1836457"/>
                  <a:pt x="1233029" y="2275545"/>
                  <a:pt x="1552774" y="2014542"/>
                </a:cubicBezTo>
                <a:cubicBezTo>
                  <a:pt x="1743751" y="1858617"/>
                  <a:pt x="1774856" y="1540160"/>
                  <a:pt x="1737708" y="1339596"/>
                </a:cubicBezTo>
                <a:cubicBezTo>
                  <a:pt x="1666877" y="957721"/>
                  <a:pt x="1353739" y="895190"/>
                  <a:pt x="1365343" y="604294"/>
                </a:cubicBezTo>
                <a:cubicBezTo>
                  <a:pt x="1373885" y="388094"/>
                  <a:pt x="1557287" y="161098"/>
                  <a:pt x="1784365" y="110735"/>
                </a:cubicBezTo>
                <a:cubicBezTo>
                  <a:pt x="1816113" y="103643"/>
                  <a:pt x="1848539" y="100098"/>
                  <a:pt x="1881062" y="100098"/>
                </a:cubicBezTo>
                <a:cubicBezTo>
                  <a:pt x="2100564" y="100098"/>
                  <a:pt x="2273329" y="261260"/>
                  <a:pt x="2326675" y="311301"/>
                </a:cubicBezTo>
                <a:cubicBezTo>
                  <a:pt x="2579216" y="547161"/>
                  <a:pt x="2379374" y="836206"/>
                  <a:pt x="2585018" y="1190279"/>
                </a:cubicBezTo>
                <a:cubicBezTo>
                  <a:pt x="2616968" y="1242737"/>
                  <a:pt x="2653624" y="1292213"/>
                  <a:pt x="2694528" y="1338063"/>
                </a:cubicBezTo>
                <a:cubicBezTo>
                  <a:pt x="2775108" y="1429685"/>
                  <a:pt x="2925230" y="1413569"/>
                  <a:pt x="2982926" y="1306959"/>
                </a:cubicBezTo>
                <a:cubicBezTo>
                  <a:pt x="3078253" y="1130728"/>
                  <a:pt x="3169390" y="933143"/>
                  <a:pt x="3354163" y="881733"/>
                </a:cubicBezTo>
                <a:cubicBezTo>
                  <a:pt x="3713394" y="781733"/>
                  <a:pt x="3927255" y="1375615"/>
                  <a:pt x="4299539" y="1304623"/>
                </a:cubicBezTo>
                <a:cubicBezTo>
                  <a:pt x="4454094" y="1275131"/>
                  <a:pt x="4543700" y="1148457"/>
                  <a:pt x="4625167" y="991486"/>
                </a:cubicBezTo>
                <a:cubicBezTo>
                  <a:pt x="4647810" y="947730"/>
                  <a:pt x="4669890" y="901637"/>
                  <a:pt x="4692533" y="854498"/>
                </a:cubicBezTo>
                <a:cubicBezTo>
                  <a:pt x="4762477" y="605422"/>
                  <a:pt x="4865621" y="105095"/>
                  <a:pt x="5607288" y="28863"/>
                </a:cubicBezTo>
                <a:cubicBezTo>
                  <a:pt x="5658191" y="20163"/>
                  <a:pt x="5709812" y="16455"/>
                  <a:pt x="5761439" y="17664"/>
                </a:cubicBezTo>
                <a:close/>
                <a:moveTo>
                  <a:pt x="4156539" y="0"/>
                </a:moveTo>
                <a:cubicBezTo>
                  <a:pt x="4436664" y="0"/>
                  <a:pt x="4663751" y="227087"/>
                  <a:pt x="4663751" y="507212"/>
                </a:cubicBezTo>
                <a:cubicBezTo>
                  <a:pt x="4663751" y="787337"/>
                  <a:pt x="4436664" y="1014424"/>
                  <a:pt x="4156539" y="1014424"/>
                </a:cubicBezTo>
                <a:cubicBezTo>
                  <a:pt x="3876414" y="1014424"/>
                  <a:pt x="3649327" y="787337"/>
                  <a:pt x="3649327" y="507212"/>
                </a:cubicBezTo>
                <a:cubicBezTo>
                  <a:pt x="3649327" y="227087"/>
                  <a:pt x="3876414" y="0"/>
                  <a:pt x="415653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611F4F2-9625-4CEC-12C7-B7F285B8EAE6}"/>
              </a:ext>
            </a:extLst>
          </p:cNvPr>
          <p:cNvSpPr>
            <a:spLocks noGrp="1"/>
          </p:cNvSpPr>
          <p:nvPr>
            <p:ph type="title"/>
          </p:nvPr>
        </p:nvSpPr>
        <p:spPr>
          <a:xfrm>
            <a:off x="6802736" y="203463"/>
            <a:ext cx="4865390" cy="1042534"/>
          </a:xfrm>
        </p:spPr>
        <p:txBody>
          <a:bodyPr>
            <a:normAutofit/>
          </a:bodyPr>
          <a:lstStyle/>
          <a:p>
            <a:r>
              <a:rPr lang="en-CA" sz="4100" b="1" dirty="0">
                <a:solidFill>
                  <a:srgbClr val="002060"/>
                </a:solidFill>
                <a:latin typeface="Calibri" panose="020F0502020204030204" pitchFamily="34" charset="0"/>
                <a:ea typeface="Calibri" panose="020F0502020204030204" pitchFamily="34" charset="0"/>
                <a:cs typeface="Calibri" panose="020F0502020204030204" pitchFamily="34" charset="0"/>
              </a:rPr>
              <a:t>Time Series Analysis</a:t>
            </a:r>
          </a:p>
        </p:txBody>
      </p:sp>
      <p:sp>
        <p:nvSpPr>
          <p:cNvPr id="3" name="Content Placeholder 2">
            <a:extLst>
              <a:ext uri="{FF2B5EF4-FFF2-40B4-BE49-F238E27FC236}">
                <a16:creationId xmlns:a16="http://schemas.microsoft.com/office/drawing/2014/main" id="{2368D9A7-E39B-988A-7ACE-0D03FA676DB1}"/>
              </a:ext>
            </a:extLst>
          </p:cNvPr>
          <p:cNvSpPr>
            <a:spLocks noGrp="1"/>
          </p:cNvSpPr>
          <p:nvPr>
            <p:ph idx="1"/>
          </p:nvPr>
        </p:nvSpPr>
        <p:spPr>
          <a:xfrm>
            <a:off x="6787001" y="1657978"/>
            <a:ext cx="4881124" cy="2421653"/>
          </a:xfrm>
        </p:spPr>
        <p:txBody>
          <a:bodyPr anchor="t">
            <a:normAutofit/>
          </a:bodyPr>
          <a:lstStyle/>
          <a:p>
            <a:pPr marL="285750" indent="-285750">
              <a:buFont typeface="Arial" panose="020B0604020202020204" pitchFamily="34" charset="0"/>
              <a:buChar char="•"/>
            </a:pPr>
            <a:r>
              <a:rPr lang="en-US" sz="1600" b="0" i="0" u="none" strike="noStrike" baseline="0" dirty="0">
                <a:latin typeface="Calibri" panose="020F0502020204030204" pitchFamily="34" charset="0"/>
              </a:rPr>
              <a:t>Due to the temporal nature of our data, we've opted to extend our analysis with seasonal ARIMA (SARIMA) and LSTM models</a:t>
            </a:r>
            <a:r>
              <a:rPr lang="en-US" b="0" i="0" u="none" strike="noStrike" baseline="0" dirty="0">
                <a:latin typeface="Calibri" panose="020F0502020204030204" pitchFamily="34" charset="0"/>
              </a:rPr>
              <a:t>.</a:t>
            </a:r>
            <a:r>
              <a:rPr lang="en-CA" b="1" dirty="0">
                <a:latin typeface="Calibri" panose="020F0502020204030204" pitchFamily="34" charset="0"/>
                <a:ea typeface="Calibri" panose="020F0502020204030204" pitchFamily="34" charset="0"/>
                <a:cs typeface="Calibri" panose="020F0502020204030204" pitchFamily="34" charset="0"/>
              </a:rPr>
              <a:t> </a:t>
            </a:r>
          </a:p>
          <a:p>
            <a:endParaRPr lang="en-CA" sz="1600" b="1" dirty="0">
              <a:latin typeface="Calibri" panose="020F0502020204030204" pitchFamily="34" charset="0"/>
              <a:ea typeface="Calibri" panose="020F0502020204030204" pitchFamily="34" charset="0"/>
              <a:cs typeface="Calibri" panose="020F0502020204030204" pitchFamily="34" charset="0"/>
            </a:endParaRPr>
          </a:p>
          <a:p>
            <a:r>
              <a:rPr lang="en-CA" sz="1600" b="1" dirty="0">
                <a:latin typeface="Calibri" panose="020F0502020204030204" pitchFamily="34" charset="0"/>
                <a:ea typeface="Calibri" panose="020F0502020204030204" pitchFamily="34" charset="0"/>
                <a:cs typeface="Calibri" panose="020F0502020204030204" pitchFamily="34" charset="0"/>
              </a:rPr>
              <a:t>SARIMAX Model:</a:t>
            </a:r>
            <a:endParaRPr lang="en-US" sz="1600" b="1" i="0" u="none" strike="noStrike" baseline="0" dirty="0">
              <a:latin typeface="Calibri" panose="020F0502020204030204" pitchFamily="34" charset="0"/>
            </a:endParaRPr>
          </a:p>
        </p:txBody>
      </p:sp>
      <p:pic>
        <p:nvPicPr>
          <p:cNvPr id="7" name="Picture 6" descr="A graph with numbers and lines&#10;&#10;Description automatically generated">
            <a:extLst>
              <a:ext uri="{FF2B5EF4-FFF2-40B4-BE49-F238E27FC236}">
                <a16:creationId xmlns:a16="http://schemas.microsoft.com/office/drawing/2014/main" id="{EF10C2B5-8158-15B1-5BF2-3B404D0DCEDB}"/>
              </a:ext>
            </a:extLst>
          </p:cNvPr>
          <p:cNvPicPr>
            <a:picLocks noChangeAspect="1"/>
          </p:cNvPicPr>
          <p:nvPr/>
        </p:nvPicPr>
        <p:blipFill>
          <a:blip r:embed="rId2"/>
          <a:stretch>
            <a:fillRect/>
          </a:stretch>
        </p:blipFill>
        <p:spPr>
          <a:xfrm>
            <a:off x="6868214" y="3487698"/>
            <a:ext cx="4881124" cy="3157726"/>
          </a:xfrm>
          <a:prstGeom prst="rect">
            <a:avLst/>
          </a:prstGeom>
        </p:spPr>
      </p:pic>
      <p:pic>
        <p:nvPicPr>
          <p:cNvPr id="4" name="Picture 3" descr="A graph showing a graph of a train data&#10;&#10;Description automatically generated with medium confidence">
            <a:extLst>
              <a:ext uri="{FF2B5EF4-FFF2-40B4-BE49-F238E27FC236}">
                <a16:creationId xmlns:a16="http://schemas.microsoft.com/office/drawing/2014/main" id="{52D6A6AA-CCA4-8F56-8E61-473FF95F15E3}"/>
              </a:ext>
            </a:extLst>
          </p:cNvPr>
          <p:cNvPicPr>
            <a:picLocks noChangeAspect="1"/>
          </p:cNvPicPr>
          <p:nvPr/>
        </p:nvPicPr>
        <p:blipFill>
          <a:blip r:embed="rId3"/>
          <a:stretch>
            <a:fillRect/>
          </a:stretch>
        </p:blipFill>
        <p:spPr>
          <a:xfrm>
            <a:off x="668465" y="1024932"/>
            <a:ext cx="5517111" cy="2924070"/>
          </a:xfrm>
          <a:prstGeom prst="rect">
            <a:avLst/>
          </a:prstGeom>
        </p:spPr>
      </p:pic>
      <p:pic>
        <p:nvPicPr>
          <p:cNvPr id="6" name="Picture 5" descr="A graph with blue and orange lines&#10;&#10;Description automatically generated">
            <a:extLst>
              <a:ext uri="{FF2B5EF4-FFF2-40B4-BE49-F238E27FC236}">
                <a16:creationId xmlns:a16="http://schemas.microsoft.com/office/drawing/2014/main" id="{4D21390F-22B3-B96F-B982-D07048005A92}"/>
              </a:ext>
            </a:extLst>
          </p:cNvPr>
          <p:cNvPicPr>
            <a:picLocks noChangeAspect="1"/>
          </p:cNvPicPr>
          <p:nvPr/>
        </p:nvPicPr>
        <p:blipFill>
          <a:blip r:embed="rId4"/>
          <a:stretch>
            <a:fillRect/>
          </a:stretch>
        </p:blipFill>
        <p:spPr>
          <a:xfrm>
            <a:off x="719694" y="4164078"/>
            <a:ext cx="5414652" cy="2443902"/>
          </a:xfrm>
          <a:prstGeom prst="rect">
            <a:avLst/>
          </a:prstGeom>
        </p:spPr>
      </p:pic>
      <p:sp>
        <p:nvSpPr>
          <p:cNvPr id="9" name="TextBox 8">
            <a:extLst>
              <a:ext uri="{FF2B5EF4-FFF2-40B4-BE49-F238E27FC236}">
                <a16:creationId xmlns:a16="http://schemas.microsoft.com/office/drawing/2014/main" id="{5E23152C-0D79-D08D-6780-71D168B39C28}"/>
              </a:ext>
            </a:extLst>
          </p:cNvPr>
          <p:cNvSpPr txBox="1"/>
          <p:nvPr/>
        </p:nvSpPr>
        <p:spPr>
          <a:xfrm>
            <a:off x="668465" y="440524"/>
            <a:ext cx="4878226" cy="369332"/>
          </a:xfrm>
          <a:prstGeom prst="rect">
            <a:avLst/>
          </a:prstGeom>
          <a:noFill/>
        </p:spPr>
        <p:txBody>
          <a:bodyPr wrap="square">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LSTM (Long Short-Term Memory) Model: </a:t>
            </a:r>
          </a:p>
        </p:txBody>
      </p:sp>
    </p:spTree>
    <p:extLst>
      <p:ext uri="{BB962C8B-B14F-4D97-AF65-F5344CB8AC3E}">
        <p14:creationId xmlns:p14="http://schemas.microsoft.com/office/powerpoint/2010/main" val="4157691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C48F90-AFD5-4232-AE7D-27B956BF7E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73C96EE1-9524-4300-BFAC-56AA55EB49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855747" y="-1"/>
            <a:ext cx="6336253" cy="6858001"/>
          </a:xfrm>
          <a:custGeom>
            <a:avLst/>
            <a:gdLst>
              <a:gd name="connsiteX0" fmla="*/ 5721063 w 6336253"/>
              <a:gd name="connsiteY0" fmla="*/ 3536635 h 6858001"/>
              <a:gd name="connsiteX1" fmla="*/ 6230651 w 6336253"/>
              <a:gd name="connsiteY1" fmla="*/ 4046223 h 6858001"/>
              <a:gd name="connsiteX2" fmla="*/ 5721063 w 6336253"/>
              <a:gd name="connsiteY2" fmla="*/ 4555811 h 6858001"/>
              <a:gd name="connsiteX3" fmla="*/ 5211475 w 6336253"/>
              <a:gd name="connsiteY3" fmla="*/ 4046223 h 6858001"/>
              <a:gd name="connsiteX4" fmla="*/ 5721063 w 6336253"/>
              <a:gd name="connsiteY4" fmla="*/ 3536635 h 6858001"/>
              <a:gd name="connsiteX5" fmla="*/ 5456902 w 6336253"/>
              <a:gd name="connsiteY5" fmla="*/ 0 h 6858001"/>
              <a:gd name="connsiteX6" fmla="*/ 6321710 w 6336253"/>
              <a:gd name="connsiteY6" fmla="*/ 0 h 6858001"/>
              <a:gd name="connsiteX7" fmla="*/ 6332019 w 6336253"/>
              <a:gd name="connsiteY7" fmla="*/ 42969 h 6858001"/>
              <a:gd name="connsiteX8" fmla="*/ 6320934 w 6336253"/>
              <a:gd name="connsiteY8" fmla="*/ 219852 h 6858001"/>
              <a:gd name="connsiteX9" fmla="*/ 5774313 w 6336253"/>
              <a:gd name="connsiteY9" fmla="*/ 535443 h 6858001"/>
              <a:gd name="connsiteX10" fmla="*/ 5444200 w 6336253"/>
              <a:gd name="connsiteY10" fmla="*/ 78052 h 6858001"/>
              <a:gd name="connsiteX11" fmla="*/ 609600 w 6336253"/>
              <a:gd name="connsiteY11" fmla="*/ 0 h 6858001"/>
              <a:gd name="connsiteX12" fmla="*/ 1171409 w 6336253"/>
              <a:gd name="connsiteY12" fmla="*/ 0 h 6858001"/>
              <a:gd name="connsiteX13" fmla="*/ 4838473 w 6336253"/>
              <a:gd name="connsiteY13" fmla="*/ 0 h 6858001"/>
              <a:gd name="connsiteX14" fmla="*/ 4830349 w 6336253"/>
              <a:gd name="connsiteY14" fmla="*/ 184996 h 6858001"/>
              <a:gd name="connsiteX15" fmla="*/ 4833376 w 6336253"/>
              <a:gd name="connsiteY15" fmla="*/ 419995 h 6858001"/>
              <a:gd name="connsiteX16" fmla="*/ 5281338 w 6336253"/>
              <a:gd name="connsiteY16" fmla="*/ 1068099 h 6858001"/>
              <a:gd name="connsiteX17" fmla="*/ 5729205 w 6336253"/>
              <a:gd name="connsiteY17" fmla="*/ 2589405 h 6858001"/>
              <a:gd name="connsiteX18" fmla="*/ 5283212 w 6336253"/>
              <a:gd name="connsiteY18" fmla="*/ 3164269 h 6858001"/>
              <a:gd name="connsiteX19" fmla="*/ 5124820 w 6336253"/>
              <a:gd name="connsiteY19" fmla="*/ 4641255 h 6858001"/>
              <a:gd name="connsiteX20" fmla="*/ 5736551 w 6336253"/>
              <a:gd name="connsiteY20" fmla="*/ 5670858 h 6858001"/>
              <a:gd name="connsiteX21" fmla="*/ 6022123 w 6336253"/>
              <a:gd name="connsiteY21" fmla="*/ 6707670 h 6858001"/>
              <a:gd name="connsiteX22" fmla="*/ 6024496 w 6336253"/>
              <a:gd name="connsiteY22" fmla="*/ 6858000 h 6858001"/>
              <a:gd name="connsiteX23" fmla="*/ 2242268 w 6336253"/>
              <a:gd name="connsiteY23" fmla="*/ 6858000 h 6858001"/>
              <a:gd name="connsiteX24" fmla="*/ 2242268 w 6336253"/>
              <a:gd name="connsiteY24" fmla="*/ 6858001 h 6858001"/>
              <a:gd name="connsiteX25" fmla="*/ 0 w 6336253"/>
              <a:gd name="connsiteY25" fmla="*/ 6858001 h 6858001"/>
              <a:gd name="connsiteX26" fmla="*/ 0 w 6336253"/>
              <a:gd name="connsiteY26" fmla="*/ 1 h 6858001"/>
              <a:gd name="connsiteX27" fmla="*/ 609600 w 6336253"/>
              <a:gd name="connsiteY27"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36253" h="6858001">
                <a:moveTo>
                  <a:pt x="5721063" y="3536635"/>
                </a:moveTo>
                <a:cubicBezTo>
                  <a:pt x="6002501" y="3536635"/>
                  <a:pt x="6230651" y="3764785"/>
                  <a:pt x="6230651" y="4046223"/>
                </a:cubicBezTo>
                <a:cubicBezTo>
                  <a:pt x="6230651" y="4327661"/>
                  <a:pt x="6002501" y="4555811"/>
                  <a:pt x="5721063" y="4555811"/>
                </a:cubicBezTo>
                <a:cubicBezTo>
                  <a:pt x="5439625" y="4555811"/>
                  <a:pt x="5211475" y="4327661"/>
                  <a:pt x="5211475" y="4046223"/>
                </a:cubicBezTo>
                <a:cubicBezTo>
                  <a:pt x="5211475" y="3764785"/>
                  <a:pt x="5439625" y="3536635"/>
                  <a:pt x="5721063" y="3536635"/>
                </a:cubicBezTo>
                <a:close/>
                <a:moveTo>
                  <a:pt x="5456902" y="0"/>
                </a:moveTo>
                <a:lnTo>
                  <a:pt x="6321710" y="0"/>
                </a:lnTo>
                <a:lnTo>
                  <a:pt x="6332019" y="42969"/>
                </a:lnTo>
                <a:cubicBezTo>
                  <a:pt x="6340015" y="100391"/>
                  <a:pt x="6336884" y="160329"/>
                  <a:pt x="6320934" y="219852"/>
                </a:cubicBezTo>
                <a:cubicBezTo>
                  <a:pt x="6257137" y="457945"/>
                  <a:pt x="6012407" y="599240"/>
                  <a:pt x="5774313" y="535443"/>
                </a:cubicBezTo>
                <a:cubicBezTo>
                  <a:pt x="5565982" y="479621"/>
                  <a:pt x="5431761" y="285271"/>
                  <a:pt x="5444200" y="78052"/>
                </a:cubicBezTo>
                <a:close/>
                <a:moveTo>
                  <a:pt x="609600" y="0"/>
                </a:moveTo>
                <a:lnTo>
                  <a:pt x="1171409" y="0"/>
                </a:lnTo>
                <a:lnTo>
                  <a:pt x="4838473" y="0"/>
                </a:lnTo>
                <a:lnTo>
                  <a:pt x="4830349" y="184996"/>
                </a:lnTo>
                <a:cubicBezTo>
                  <a:pt x="4828991" y="263520"/>
                  <a:pt x="4829864" y="341910"/>
                  <a:pt x="4833376" y="419995"/>
                </a:cubicBezTo>
                <a:cubicBezTo>
                  <a:pt x="4846565" y="709488"/>
                  <a:pt x="5075226" y="891535"/>
                  <a:pt x="5281338" y="1068099"/>
                </a:cubicBezTo>
                <a:cubicBezTo>
                  <a:pt x="5795128" y="1508061"/>
                  <a:pt x="5969974" y="2032158"/>
                  <a:pt x="5729205" y="2589405"/>
                </a:cubicBezTo>
                <a:cubicBezTo>
                  <a:pt x="5635831" y="2805523"/>
                  <a:pt x="5454276" y="2993264"/>
                  <a:pt x="5283212" y="3164269"/>
                </a:cubicBezTo>
                <a:cubicBezTo>
                  <a:pt x="4824418" y="3622744"/>
                  <a:pt x="4843217" y="4154456"/>
                  <a:pt x="5124820" y="4641255"/>
                </a:cubicBezTo>
                <a:cubicBezTo>
                  <a:pt x="5325440" y="4986832"/>
                  <a:pt x="5565996" y="5311556"/>
                  <a:pt x="5736551" y="5670858"/>
                </a:cubicBezTo>
                <a:cubicBezTo>
                  <a:pt x="5902602" y="6019042"/>
                  <a:pt x="6001121" y="6366409"/>
                  <a:pt x="6022123" y="6707670"/>
                </a:cubicBezTo>
                <a:lnTo>
                  <a:pt x="6024496" y="6858000"/>
                </a:lnTo>
                <a:lnTo>
                  <a:pt x="2242268" y="6858000"/>
                </a:lnTo>
                <a:lnTo>
                  <a:pt x="2242268" y="6858001"/>
                </a:lnTo>
                <a:lnTo>
                  <a:pt x="0" y="6858001"/>
                </a:lnTo>
                <a:lnTo>
                  <a:pt x="0" y="1"/>
                </a:lnTo>
                <a:lnTo>
                  <a:pt x="609600"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CED60BB-D48F-ED82-07F7-CE309A53567F}"/>
              </a:ext>
            </a:extLst>
          </p:cNvPr>
          <p:cNvSpPr>
            <a:spLocks noGrp="1"/>
          </p:cNvSpPr>
          <p:nvPr>
            <p:ph type="title"/>
          </p:nvPr>
        </p:nvSpPr>
        <p:spPr>
          <a:xfrm>
            <a:off x="609600" y="552782"/>
            <a:ext cx="5545870" cy="1658525"/>
          </a:xfrm>
        </p:spPr>
        <p:txBody>
          <a:bodyPr>
            <a:normAutofit/>
          </a:bodyPr>
          <a:lstStyle/>
          <a:p>
            <a:r>
              <a:rPr lang="en-CA" b="1" dirty="0">
                <a:solidFill>
                  <a:schemeClr val="accent3">
                    <a:lumMod val="50000"/>
                  </a:schemeClr>
                </a:solidFill>
                <a:latin typeface="Calibri" panose="020F0502020204030204" pitchFamily="34" charset="0"/>
                <a:ea typeface="Calibri" panose="020F0502020204030204" pitchFamily="34" charset="0"/>
                <a:cs typeface="Calibri" panose="020F0502020204030204" pitchFamily="34" charset="0"/>
              </a:rPr>
              <a:t>Interpretation</a:t>
            </a:r>
          </a:p>
        </p:txBody>
      </p:sp>
      <p:sp>
        <p:nvSpPr>
          <p:cNvPr id="3" name="Content Placeholder 2">
            <a:extLst>
              <a:ext uri="{FF2B5EF4-FFF2-40B4-BE49-F238E27FC236}">
                <a16:creationId xmlns:a16="http://schemas.microsoft.com/office/drawing/2014/main" id="{5837F69D-3C80-6D42-692A-5E5B769A8E22}"/>
              </a:ext>
            </a:extLst>
          </p:cNvPr>
          <p:cNvSpPr>
            <a:spLocks noGrp="1"/>
          </p:cNvSpPr>
          <p:nvPr>
            <p:ph idx="1"/>
          </p:nvPr>
        </p:nvSpPr>
        <p:spPr>
          <a:xfrm>
            <a:off x="457200" y="2528596"/>
            <a:ext cx="5823020" cy="4213848"/>
          </a:xfrm>
        </p:spPr>
        <p:txBody>
          <a:bodyPr>
            <a:normAutofit/>
          </a:bodyPr>
          <a:lstStyle/>
          <a:p>
            <a:pPr>
              <a:lnSpc>
                <a:spcPct val="100000"/>
              </a:lnSpc>
            </a:pPr>
            <a:r>
              <a:rPr lang="en-US" sz="1400" b="0" i="0" u="none" strike="noStrike" baseline="0" dirty="0">
                <a:latin typeface="Calibri" panose="020F0502020204030204" pitchFamily="34" charset="0"/>
              </a:rPr>
              <a:t>Based on the extensive analysis and results obtained from our crime rate analysis project, several key interpretations emerge: </a:t>
            </a:r>
          </a:p>
          <a:p>
            <a:pPr marL="342900" indent="-342900">
              <a:lnSpc>
                <a:spcPct val="100000"/>
              </a:lnSpc>
              <a:buFont typeface="+mj-lt"/>
              <a:buAutoNum type="arabicPeriod"/>
            </a:pPr>
            <a:r>
              <a:rPr lang="en-US" sz="1400" b="1" i="0" u="none" strike="noStrike" baseline="0" dirty="0">
                <a:latin typeface="Calibri" panose="020F0502020204030204" pitchFamily="34" charset="0"/>
              </a:rPr>
              <a:t>Feature Importance: </a:t>
            </a:r>
            <a:r>
              <a:rPr lang="en-US" sz="1400" i="0" u="none" strike="noStrike" baseline="0" dirty="0">
                <a:latin typeface="Calibri" panose="020F0502020204030204" pitchFamily="34" charset="0"/>
              </a:rPr>
              <a:t>Identified influential factors contributing to crime rates through feature analysis and correlation studies.</a:t>
            </a:r>
          </a:p>
          <a:p>
            <a:pPr marL="342900" indent="-342900">
              <a:lnSpc>
                <a:spcPct val="100000"/>
              </a:lnSpc>
              <a:buFont typeface="+mj-lt"/>
              <a:buAutoNum type="arabicPeriod"/>
            </a:pPr>
            <a:r>
              <a:rPr lang="en-US" sz="1400" b="1" i="0" u="none" strike="noStrike" baseline="0" dirty="0">
                <a:latin typeface="Calibri" panose="020F0502020204030204" pitchFamily="34" charset="0"/>
              </a:rPr>
              <a:t>Predictive Modeling Performance: </a:t>
            </a:r>
            <a:r>
              <a:rPr lang="en-US" sz="1400" i="0" u="none" strike="noStrike" baseline="0" dirty="0">
                <a:latin typeface="Calibri" panose="020F0502020204030204" pitchFamily="34" charset="0"/>
              </a:rPr>
              <a:t>Machine learning models, including Random Forest Classifier, SARIMAX, and LSTM, demonstrated varying performance levels in predicting crime rates.</a:t>
            </a:r>
          </a:p>
          <a:p>
            <a:pPr marL="342900" indent="-342900">
              <a:lnSpc>
                <a:spcPct val="100000"/>
              </a:lnSpc>
              <a:buFont typeface="+mj-lt"/>
              <a:buAutoNum type="arabicPeriod"/>
            </a:pPr>
            <a:r>
              <a:rPr lang="en-US" sz="1400" b="1" i="0" u="none" strike="noStrike" baseline="0" dirty="0">
                <a:latin typeface="Calibri" panose="020F0502020204030204" pitchFamily="34" charset="0"/>
              </a:rPr>
              <a:t>Temporal Patterns: </a:t>
            </a:r>
            <a:r>
              <a:rPr lang="en-US" sz="1400" i="0" u="none" strike="noStrike" baseline="0" dirty="0">
                <a:latin typeface="Calibri" panose="020F0502020204030204" pitchFamily="34" charset="0"/>
              </a:rPr>
              <a:t>Time series analysis revealed significant temporal patterns, including seasonality and trends, in crime rate data.</a:t>
            </a:r>
          </a:p>
          <a:p>
            <a:pPr marL="342900" indent="-342900">
              <a:lnSpc>
                <a:spcPct val="100000"/>
              </a:lnSpc>
              <a:buFont typeface="+mj-lt"/>
              <a:buAutoNum type="arabicPeriod"/>
            </a:pPr>
            <a:r>
              <a:rPr lang="en-US" sz="1400" b="1" i="0" u="none" strike="noStrike" baseline="0" dirty="0">
                <a:latin typeface="Calibri" panose="020F0502020204030204" pitchFamily="34" charset="0"/>
              </a:rPr>
              <a:t>Model Interpretability: </a:t>
            </a:r>
            <a:r>
              <a:rPr lang="en-US" sz="1400" i="0" u="none" strike="noStrike" baseline="0" dirty="0">
                <a:latin typeface="Calibri" panose="020F0502020204030204" pitchFamily="34" charset="0"/>
              </a:rPr>
              <a:t>Models like Random Forest Classifier and SARIMAX provided insights into factors driving crime rates, aiding policymakers and law enforcement in developing targeted interventions.</a:t>
            </a:r>
          </a:p>
          <a:p>
            <a:pPr>
              <a:lnSpc>
                <a:spcPct val="100000"/>
              </a:lnSpc>
            </a:pPr>
            <a:endParaRPr lang="en-CA" sz="1300" dirty="0"/>
          </a:p>
        </p:txBody>
      </p:sp>
      <p:pic>
        <p:nvPicPr>
          <p:cNvPr id="7" name="Graphic 6" descr="Detective">
            <a:extLst>
              <a:ext uri="{FF2B5EF4-FFF2-40B4-BE49-F238E27FC236}">
                <a16:creationId xmlns:a16="http://schemas.microsoft.com/office/drawing/2014/main" id="{04635D8E-5E5E-B9CE-BB4C-8CE17071BA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93116" y="1196906"/>
            <a:ext cx="4289283" cy="4289283"/>
          </a:xfrm>
          <a:prstGeom prst="rect">
            <a:avLst/>
          </a:prstGeom>
        </p:spPr>
      </p:pic>
    </p:spTree>
    <p:extLst>
      <p:ext uri="{BB962C8B-B14F-4D97-AF65-F5344CB8AC3E}">
        <p14:creationId xmlns:p14="http://schemas.microsoft.com/office/powerpoint/2010/main" val="1424345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7C48F90-AFD5-4232-AE7D-27B956BF7E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73C96EE1-9524-4300-BFAC-56AA55EB49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855747" y="-1"/>
            <a:ext cx="6336253" cy="6858001"/>
          </a:xfrm>
          <a:custGeom>
            <a:avLst/>
            <a:gdLst>
              <a:gd name="connsiteX0" fmla="*/ 5721063 w 6336253"/>
              <a:gd name="connsiteY0" fmla="*/ 3536635 h 6858001"/>
              <a:gd name="connsiteX1" fmla="*/ 6230651 w 6336253"/>
              <a:gd name="connsiteY1" fmla="*/ 4046223 h 6858001"/>
              <a:gd name="connsiteX2" fmla="*/ 5721063 w 6336253"/>
              <a:gd name="connsiteY2" fmla="*/ 4555811 h 6858001"/>
              <a:gd name="connsiteX3" fmla="*/ 5211475 w 6336253"/>
              <a:gd name="connsiteY3" fmla="*/ 4046223 h 6858001"/>
              <a:gd name="connsiteX4" fmla="*/ 5721063 w 6336253"/>
              <a:gd name="connsiteY4" fmla="*/ 3536635 h 6858001"/>
              <a:gd name="connsiteX5" fmla="*/ 5456902 w 6336253"/>
              <a:gd name="connsiteY5" fmla="*/ 0 h 6858001"/>
              <a:gd name="connsiteX6" fmla="*/ 6321710 w 6336253"/>
              <a:gd name="connsiteY6" fmla="*/ 0 h 6858001"/>
              <a:gd name="connsiteX7" fmla="*/ 6332019 w 6336253"/>
              <a:gd name="connsiteY7" fmla="*/ 42969 h 6858001"/>
              <a:gd name="connsiteX8" fmla="*/ 6320934 w 6336253"/>
              <a:gd name="connsiteY8" fmla="*/ 219852 h 6858001"/>
              <a:gd name="connsiteX9" fmla="*/ 5774313 w 6336253"/>
              <a:gd name="connsiteY9" fmla="*/ 535443 h 6858001"/>
              <a:gd name="connsiteX10" fmla="*/ 5444200 w 6336253"/>
              <a:gd name="connsiteY10" fmla="*/ 78052 h 6858001"/>
              <a:gd name="connsiteX11" fmla="*/ 609600 w 6336253"/>
              <a:gd name="connsiteY11" fmla="*/ 0 h 6858001"/>
              <a:gd name="connsiteX12" fmla="*/ 1171409 w 6336253"/>
              <a:gd name="connsiteY12" fmla="*/ 0 h 6858001"/>
              <a:gd name="connsiteX13" fmla="*/ 4838473 w 6336253"/>
              <a:gd name="connsiteY13" fmla="*/ 0 h 6858001"/>
              <a:gd name="connsiteX14" fmla="*/ 4830349 w 6336253"/>
              <a:gd name="connsiteY14" fmla="*/ 184996 h 6858001"/>
              <a:gd name="connsiteX15" fmla="*/ 4833376 w 6336253"/>
              <a:gd name="connsiteY15" fmla="*/ 419995 h 6858001"/>
              <a:gd name="connsiteX16" fmla="*/ 5281338 w 6336253"/>
              <a:gd name="connsiteY16" fmla="*/ 1068099 h 6858001"/>
              <a:gd name="connsiteX17" fmla="*/ 5729205 w 6336253"/>
              <a:gd name="connsiteY17" fmla="*/ 2589405 h 6858001"/>
              <a:gd name="connsiteX18" fmla="*/ 5283212 w 6336253"/>
              <a:gd name="connsiteY18" fmla="*/ 3164269 h 6858001"/>
              <a:gd name="connsiteX19" fmla="*/ 5124820 w 6336253"/>
              <a:gd name="connsiteY19" fmla="*/ 4641255 h 6858001"/>
              <a:gd name="connsiteX20" fmla="*/ 5736551 w 6336253"/>
              <a:gd name="connsiteY20" fmla="*/ 5670858 h 6858001"/>
              <a:gd name="connsiteX21" fmla="*/ 6022123 w 6336253"/>
              <a:gd name="connsiteY21" fmla="*/ 6707670 h 6858001"/>
              <a:gd name="connsiteX22" fmla="*/ 6024496 w 6336253"/>
              <a:gd name="connsiteY22" fmla="*/ 6858000 h 6858001"/>
              <a:gd name="connsiteX23" fmla="*/ 2242268 w 6336253"/>
              <a:gd name="connsiteY23" fmla="*/ 6858000 h 6858001"/>
              <a:gd name="connsiteX24" fmla="*/ 2242268 w 6336253"/>
              <a:gd name="connsiteY24" fmla="*/ 6858001 h 6858001"/>
              <a:gd name="connsiteX25" fmla="*/ 0 w 6336253"/>
              <a:gd name="connsiteY25" fmla="*/ 6858001 h 6858001"/>
              <a:gd name="connsiteX26" fmla="*/ 0 w 6336253"/>
              <a:gd name="connsiteY26" fmla="*/ 1 h 6858001"/>
              <a:gd name="connsiteX27" fmla="*/ 609600 w 6336253"/>
              <a:gd name="connsiteY27"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36253" h="6858001">
                <a:moveTo>
                  <a:pt x="5721063" y="3536635"/>
                </a:moveTo>
                <a:cubicBezTo>
                  <a:pt x="6002501" y="3536635"/>
                  <a:pt x="6230651" y="3764785"/>
                  <a:pt x="6230651" y="4046223"/>
                </a:cubicBezTo>
                <a:cubicBezTo>
                  <a:pt x="6230651" y="4327661"/>
                  <a:pt x="6002501" y="4555811"/>
                  <a:pt x="5721063" y="4555811"/>
                </a:cubicBezTo>
                <a:cubicBezTo>
                  <a:pt x="5439625" y="4555811"/>
                  <a:pt x="5211475" y="4327661"/>
                  <a:pt x="5211475" y="4046223"/>
                </a:cubicBezTo>
                <a:cubicBezTo>
                  <a:pt x="5211475" y="3764785"/>
                  <a:pt x="5439625" y="3536635"/>
                  <a:pt x="5721063" y="3536635"/>
                </a:cubicBezTo>
                <a:close/>
                <a:moveTo>
                  <a:pt x="5456902" y="0"/>
                </a:moveTo>
                <a:lnTo>
                  <a:pt x="6321710" y="0"/>
                </a:lnTo>
                <a:lnTo>
                  <a:pt x="6332019" y="42969"/>
                </a:lnTo>
                <a:cubicBezTo>
                  <a:pt x="6340015" y="100391"/>
                  <a:pt x="6336884" y="160329"/>
                  <a:pt x="6320934" y="219852"/>
                </a:cubicBezTo>
                <a:cubicBezTo>
                  <a:pt x="6257137" y="457945"/>
                  <a:pt x="6012407" y="599240"/>
                  <a:pt x="5774313" y="535443"/>
                </a:cubicBezTo>
                <a:cubicBezTo>
                  <a:pt x="5565982" y="479621"/>
                  <a:pt x="5431761" y="285271"/>
                  <a:pt x="5444200" y="78052"/>
                </a:cubicBezTo>
                <a:close/>
                <a:moveTo>
                  <a:pt x="609600" y="0"/>
                </a:moveTo>
                <a:lnTo>
                  <a:pt x="1171409" y="0"/>
                </a:lnTo>
                <a:lnTo>
                  <a:pt x="4838473" y="0"/>
                </a:lnTo>
                <a:lnTo>
                  <a:pt x="4830349" y="184996"/>
                </a:lnTo>
                <a:cubicBezTo>
                  <a:pt x="4828991" y="263520"/>
                  <a:pt x="4829864" y="341910"/>
                  <a:pt x="4833376" y="419995"/>
                </a:cubicBezTo>
                <a:cubicBezTo>
                  <a:pt x="4846565" y="709488"/>
                  <a:pt x="5075226" y="891535"/>
                  <a:pt x="5281338" y="1068099"/>
                </a:cubicBezTo>
                <a:cubicBezTo>
                  <a:pt x="5795128" y="1508061"/>
                  <a:pt x="5969974" y="2032158"/>
                  <a:pt x="5729205" y="2589405"/>
                </a:cubicBezTo>
                <a:cubicBezTo>
                  <a:pt x="5635831" y="2805523"/>
                  <a:pt x="5454276" y="2993264"/>
                  <a:pt x="5283212" y="3164269"/>
                </a:cubicBezTo>
                <a:cubicBezTo>
                  <a:pt x="4824418" y="3622744"/>
                  <a:pt x="4843217" y="4154456"/>
                  <a:pt x="5124820" y="4641255"/>
                </a:cubicBezTo>
                <a:cubicBezTo>
                  <a:pt x="5325440" y="4986832"/>
                  <a:pt x="5565996" y="5311556"/>
                  <a:pt x="5736551" y="5670858"/>
                </a:cubicBezTo>
                <a:cubicBezTo>
                  <a:pt x="5902602" y="6019042"/>
                  <a:pt x="6001121" y="6366409"/>
                  <a:pt x="6022123" y="6707670"/>
                </a:cubicBezTo>
                <a:lnTo>
                  <a:pt x="6024496" y="6858000"/>
                </a:lnTo>
                <a:lnTo>
                  <a:pt x="2242268" y="6858000"/>
                </a:lnTo>
                <a:lnTo>
                  <a:pt x="2242268" y="6858001"/>
                </a:lnTo>
                <a:lnTo>
                  <a:pt x="0" y="6858001"/>
                </a:lnTo>
                <a:lnTo>
                  <a:pt x="0" y="1"/>
                </a:lnTo>
                <a:lnTo>
                  <a:pt x="609600"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CED60BB-D48F-ED82-07F7-CE309A53567F}"/>
              </a:ext>
            </a:extLst>
          </p:cNvPr>
          <p:cNvSpPr>
            <a:spLocks noGrp="1"/>
          </p:cNvSpPr>
          <p:nvPr>
            <p:ph type="title"/>
          </p:nvPr>
        </p:nvSpPr>
        <p:spPr>
          <a:xfrm>
            <a:off x="609600" y="552782"/>
            <a:ext cx="5545870" cy="1658525"/>
          </a:xfrm>
        </p:spPr>
        <p:txBody>
          <a:bodyPr>
            <a:normAutofit/>
          </a:bodyPr>
          <a:lstStyle/>
          <a:p>
            <a:r>
              <a:rPr lang="en-CA" b="1" dirty="0">
                <a:solidFill>
                  <a:schemeClr val="accent3">
                    <a:lumMod val="50000"/>
                  </a:schemeClr>
                </a:solidFill>
                <a:latin typeface="Calibri" panose="020F0502020204030204" pitchFamily="34" charset="0"/>
                <a:ea typeface="Calibri" panose="020F0502020204030204" pitchFamily="34" charset="0"/>
                <a:cs typeface="Calibri" panose="020F0502020204030204" pitchFamily="34" charset="0"/>
              </a:rPr>
              <a:t>Model Deployment</a:t>
            </a:r>
          </a:p>
        </p:txBody>
      </p:sp>
      <p:pic>
        <p:nvPicPr>
          <p:cNvPr id="4" name="Picture 3" descr="A diagram of a model deployment directory structure&#10;&#10;Description automatically generated">
            <a:extLst>
              <a:ext uri="{FF2B5EF4-FFF2-40B4-BE49-F238E27FC236}">
                <a16:creationId xmlns:a16="http://schemas.microsoft.com/office/drawing/2014/main" id="{9B135CFE-408B-DFF4-0B11-086D2C7D91F8}"/>
              </a:ext>
            </a:extLst>
          </p:cNvPr>
          <p:cNvPicPr>
            <a:picLocks noChangeAspect="1"/>
          </p:cNvPicPr>
          <p:nvPr/>
        </p:nvPicPr>
        <p:blipFill>
          <a:blip r:embed="rId3"/>
          <a:stretch>
            <a:fillRect/>
          </a:stretch>
        </p:blipFill>
        <p:spPr>
          <a:xfrm>
            <a:off x="6765067" y="1586204"/>
            <a:ext cx="5079490" cy="4432933"/>
          </a:xfrm>
          <a:prstGeom prst="rect">
            <a:avLst/>
          </a:prstGeom>
        </p:spPr>
      </p:pic>
      <p:graphicFrame>
        <p:nvGraphicFramePr>
          <p:cNvPr id="16" name="Content Placeholder 2">
            <a:extLst>
              <a:ext uri="{FF2B5EF4-FFF2-40B4-BE49-F238E27FC236}">
                <a16:creationId xmlns:a16="http://schemas.microsoft.com/office/drawing/2014/main" id="{E8065B71-428E-E7CA-3E87-8F2ED4EF23C9}"/>
              </a:ext>
            </a:extLst>
          </p:cNvPr>
          <p:cNvGraphicFramePr>
            <a:graphicFrameLocks noGrp="1"/>
          </p:cNvGraphicFramePr>
          <p:nvPr>
            <p:ph idx="1"/>
            <p:extLst>
              <p:ext uri="{D42A27DB-BD31-4B8C-83A1-F6EECF244321}">
                <p14:modId xmlns:p14="http://schemas.microsoft.com/office/powerpoint/2010/main" val="2316037941"/>
              </p:ext>
            </p:extLst>
          </p:nvPr>
        </p:nvGraphicFramePr>
        <p:xfrm>
          <a:off x="609600" y="2548521"/>
          <a:ext cx="5545867" cy="34706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extBox 4">
            <a:extLst>
              <a:ext uri="{FF2B5EF4-FFF2-40B4-BE49-F238E27FC236}">
                <a16:creationId xmlns:a16="http://schemas.microsoft.com/office/drawing/2014/main" id="{0305152A-890D-4744-B446-5FFE45D0F947}"/>
              </a:ext>
            </a:extLst>
          </p:cNvPr>
          <p:cNvSpPr txBox="1"/>
          <p:nvPr/>
        </p:nvSpPr>
        <p:spPr>
          <a:xfrm>
            <a:off x="6096000" y="6609522"/>
            <a:ext cx="6092952" cy="430887"/>
          </a:xfrm>
          <a:prstGeom prst="rect">
            <a:avLst/>
          </a:prstGeom>
          <a:noFill/>
        </p:spPr>
        <p:txBody>
          <a:bodyPr wrap="square" rtlCol="0">
            <a:spAutoFit/>
          </a:bodyPr>
          <a:lstStyle/>
          <a:p>
            <a:r>
              <a:rPr lang="en-CA" sz="1100" i="1" dirty="0">
                <a:latin typeface="Calibri" panose="020F0502020204030204" pitchFamily="34" charset="0"/>
                <a:ea typeface="Calibri" panose="020F0502020204030204" pitchFamily="34" charset="0"/>
                <a:cs typeface="Calibri" panose="020F0502020204030204" pitchFamily="34" charset="0"/>
              </a:rPr>
              <a:t>Source: </a:t>
            </a:r>
            <a:r>
              <a:rPr lang="en-CA" sz="1100" i="1" dirty="0">
                <a:latin typeface="Calibri" panose="020F0502020204030204" pitchFamily="34" charset="0"/>
                <a:ea typeface="Calibri" panose="020F0502020204030204" pitchFamily="34" charset="0"/>
                <a:cs typeface="Calibri" panose="020F0502020204030204" pitchFamily="34" charset="0"/>
                <a:hlinkClick r:id="rId9"/>
              </a:rPr>
              <a:t>https://medium.com/@agulyamova/deploying-classification-model-with-flask-1a694d3534a2</a:t>
            </a:r>
            <a:endParaRPr lang="en-CA" sz="1100" i="1" dirty="0">
              <a:latin typeface="Calibri" panose="020F0502020204030204" pitchFamily="34" charset="0"/>
              <a:ea typeface="Calibri" panose="020F0502020204030204" pitchFamily="34" charset="0"/>
              <a:cs typeface="Calibri" panose="020F0502020204030204" pitchFamily="34" charset="0"/>
            </a:endParaRPr>
          </a:p>
          <a:p>
            <a:endParaRPr lang="en-CA" sz="11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49453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4"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AA4752E-02AD-443D-A0BD-959B45C2EF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227F688A-72E1-4C6E-8DA1-E5EFF5A83B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564" y="0"/>
            <a:ext cx="5778237" cy="6858000"/>
          </a:xfrm>
          <a:custGeom>
            <a:avLst/>
            <a:gdLst>
              <a:gd name="connsiteX0" fmla="*/ 962670 w 5778237"/>
              <a:gd name="connsiteY0" fmla="*/ 4174607 h 6858000"/>
              <a:gd name="connsiteX1" fmla="*/ 1474181 w 5778237"/>
              <a:gd name="connsiteY1" fmla="*/ 4686119 h 6858000"/>
              <a:gd name="connsiteX2" fmla="*/ 962670 w 5778237"/>
              <a:gd name="connsiteY2" fmla="*/ 5197630 h 6858000"/>
              <a:gd name="connsiteX3" fmla="*/ 451158 w 5778237"/>
              <a:gd name="connsiteY3" fmla="*/ 4686119 h 6858000"/>
              <a:gd name="connsiteX4" fmla="*/ 962670 w 5778237"/>
              <a:gd name="connsiteY4" fmla="*/ 4174607 h 6858000"/>
              <a:gd name="connsiteX5" fmla="*/ 737090 w 5778237"/>
              <a:gd name="connsiteY5" fmla="*/ 194466 h 6858000"/>
              <a:gd name="connsiteX6" fmla="*/ 1474181 w 5778237"/>
              <a:gd name="connsiteY6" fmla="*/ 931557 h 6858000"/>
              <a:gd name="connsiteX7" fmla="*/ 737090 w 5778237"/>
              <a:gd name="connsiteY7" fmla="*/ 1668648 h 6858000"/>
              <a:gd name="connsiteX8" fmla="*/ 0 w 5778237"/>
              <a:gd name="connsiteY8" fmla="*/ 931557 h 6858000"/>
              <a:gd name="connsiteX9" fmla="*/ 737090 w 5778237"/>
              <a:gd name="connsiteY9" fmla="*/ 194466 h 6858000"/>
              <a:gd name="connsiteX10" fmla="*/ 1374646 w 5778237"/>
              <a:gd name="connsiteY10" fmla="*/ 0 h 6858000"/>
              <a:gd name="connsiteX11" fmla="*/ 4134163 w 5778237"/>
              <a:gd name="connsiteY11" fmla="*/ 0 h 6858000"/>
              <a:gd name="connsiteX12" fmla="*/ 4165561 w 5778237"/>
              <a:gd name="connsiteY12" fmla="*/ 7287 h 6858000"/>
              <a:gd name="connsiteX13" fmla="*/ 4275624 w 5778237"/>
              <a:gd name="connsiteY13" fmla="*/ 9505 h 6858000"/>
              <a:gd name="connsiteX14" fmla="*/ 4329201 w 5778237"/>
              <a:gd name="connsiteY14" fmla="*/ 0 h 6858000"/>
              <a:gd name="connsiteX15" fmla="*/ 5778237 w 5778237"/>
              <a:gd name="connsiteY15" fmla="*/ 0 h 6858000"/>
              <a:gd name="connsiteX16" fmla="*/ 5778237 w 5778237"/>
              <a:gd name="connsiteY16" fmla="*/ 6858000 h 6858000"/>
              <a:gd name="connsiteX17" fmla="*/ 4275784 w 5778237"/>
              <a:gd name="connsiteY17" fmla="*/ 6858000 h 6858000"/>
              <a:gd name="connsiteX18" fmla="*/ 4239021 w 5778237"/>
              <a:gd name="connsiteY18" fmla="*/ 6786833 h 6858000"/>
              <a:gd name="connsiteX19" fmla="*/ 3894102 w 5778237"/>
              <a:gd name="connsiteY19" fmla="*/ 6452886 h 6858000"/>
              <a:gd name="connsiteX20" fmla="*/ 2108475 w 5778237"/>
              <a:gd name="connsiteY20" fmla="*/ 6789034 h 6858000"/>
              <a:gd name="connsiteX21" fmla="*/ 1347913 w 5778237"/>
              <a:gd name="connsiteY21" fmla="*/ 5906062 h 6858000"/>
              <a:gd name="connsiteX22" fmla="*/ 1722239 w 5778237"/>
              <a:gd name="connsiteY22" fmla="*/ 4572446 h 6858000"/>
              <a:gd name="connsiteX23" fmla="*/ 788921 w 5778237"/>
              <a:gd name="connsiteY23" fmla="*/ 3529645 h 6858000"/>
              <a:gd name="connsiteX24" fmla="*/ 858141 w 5778237"/>
              <a:gd name="connsiteY24" fmla="*/ 2401163 h 6858000"/>
              <a:gd name="connsiteX25" fmla="*/ 1610359 w 5778237"/>
              <a:gd name="connsiteY25" fmla="*/ 1532485 h 6858000"/>
              <a:gd name="connsiteX26" fmla="*/ 1374668 w 5778237"/>
              <a:gd name="connsiteY26" fmla="*/ 2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78237" h="6858000">
                <a:moveTo>
                  <a:pt x="962670" y="4174607"/>
                </a:moveTo>
                <a:cubicBezTo>
                  <a:pt x="1245170" y="4174607"/>
                  <a:pt x="1474181" y="4403618"/>
                  <a:pt x="1474181" y="4686119"/>
                </a:cubicBezTo>
                <a:cubicBezTo>
                  <a:pt x="1474181" y="4968619"/>
                  <a:pt x="1245170" y="5197630"/>
                  <a:pt x="962670" y="5197630"/>
                </a:cubicBezTo>
                <a:cubicBezTo>
                  <a:pt x="680169" y="5197630"/>
                  <a:pt x="451158" y="4968619"/>
                  <a:pt x="451158" y="4686119"/>
                </a:cubicBezTo>
                <a:cubicBezTo>
                  <a:pt x="451158" y="4403618"/>
                  <a:pt x="680169" y="4174607"/>
                  <a:pt x="962670" y="4174607"/>
                </a:cubicBezTo>
                <a:close/>
                <a:moveTo>
                  <a:pt x="737090" y="194466"/>
                </a:moveTo>
                <a:cubicBezTo>
                  <a:pt x="1144174" y="194466"/>
                  <a:pt x="1474181" y="524473"/>
                  <a:pt x="1474181" y="931557"/>
                </a:cubicBezTo>
                <a:cubicBezTo>
                  <a:pt x="1474181" y="1338641"/>
                  <a:pt x="1144174" y="1668648"/>
                  <a:pt x="737090" y="1668648"/>
                </a:cubicBezTo>
                <a:cubicBezTo>
                  <a:pt x="330006" y="1668648"/>
                  <a:pt x="0" y="1338641"/>
                  <a:pt x="0" y="931557"/>
                </a:cubicBezTo>
                <a:cubicBezTo>
                  <a:pt x="0" y="524473"/>
                  <a:pt x="330006" y="194466"/>
                  <a:pt x="737090" y="194466"/>
                </a:cubicBezTo>
                <a:close/>
                <a:moveTo>
                  <a:pt x="1374646" y="0"/>
                </a:moveTo>
                <a:lnTo>
                  <a:pt x="4134163" y="0"/>
                </a:lnTo>
                <a:lnTo>
                  <a:pt x="4165561" y="7287"/>
                </a:lnTo>
                <a:cubicBezTo>
                  <a:pt x="4200796" y="11754"/>
                  <a:pt x="4237397" y="12651"/>
                  <a:pt x="4275624" y="9505"/>
                </a:cubicBezTo>
                <a:lnTo>
                  <a:pt x="4329201" y="0"/>
                </a:lnTo>
                <a:lnTo>
                  <a:pt x="5778237" y="0"/>
                </a:lnTo>
                <a:lnTo>
                  <a:pt x="5778237" y="6858000"/>
                </a:lnTo>
                <a:lnTo>
                  <a:pt x="4275784" y="6858000"/>
                </a:lnTo>
                <a:lnTo>
                  <a:pt x="4239021" y="6786833"/>
                </a:lnTo>
                <a:cubicBezTo>
                  <a:pt x="4155316" y="6643599"/>
                  <a:pt x="4041124" y="6520016"/>
                  <a:pt x="3894102" y="6452886"/>
                </a:cubicBezTo>
                <a:cubicBezTo>
                  <a:pt x="3331357" y="6196305"/>
                  <a:pt x="2812263" y="7007790"/>
                  <a:pt x="2108475" y="6789034"/>
                </a:cubicBezTo>
                <a:cubicBezTo>
                  <a:pt x="1726546" y="6669929"/>
                  <a:pt x="1404262" y="6283964"/>
                  <a:pt x="1347913" y="5906062"/>
                </a:cubicBezTo>
                <a:cubicBezTo>
                  <a:pt x="1261896" y="5326512"/>
                  <a:pt x="1845049" y="5069735"/>
                  <a:pt x="1722239" y="4572446"/>
                </a:cubicBezTo>
                <a:cubicBezTo>
                  <a:pt x="1620329" y="4159787"/>
                  <a:pt x="1066410" y="4066000"/>
                  <a:pt x="788921" y="3529645"/>
                </a:cubicBezTo>
                <a:cubicBezTo>
                  <a:pt x="581405" y="3128696"/>
                  <a:pt x="702777" y="2783251"/>
                  <a:pt x="858141" y="2401163"/>
                </a:cubicBezTo>
                <a:cubicBezTo>
                  <a:pt x="1068288" y="1884953"/>
                  <a:pt x="1415323" y="1966409"/>
                  <a:pt x="1610359" y="1532485"/>
                </a:cubicBezTo>
                <a:cubicBezTo>
                  <a:pt x="1860601" y="975968"/>
                  <a:pt x="1455053" y="478169"/>
                  <a:pt x="1374668" y="20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A screenshot of a computer&#10;&#10;Description automatically generated">
            <a:extLst>
              <a:ext uri="{FF2B5EF4-FFF2-40B4-BE49-F238E27FC236}">
                <a16:creationId xmlns:a16="http://schemas.microsoft.com/office/drawing/2014/main" id="{3D9C675F-BB3E-F4B7-2418-42EC78CC28B6}"/>
              </a:ext>
            </a:extLst>
          </p:cNvPr>
          <p:cNvPicPr>
            <a:picLocks noChangeAspect="1"/>
          </p:cNvPicPr>
          <p:nvPr/>
        </p:nvPicPr>
        <p:blipFill>
          <a:blip r:embed="rId3"/>
          <a:stretch>
            <a:fillRect/>
          </a:stretch>
        </p:blipFill>
        <p:spPr>
          <a:xfrm>
            <a:off x="30385" y="308114"/>
            <a:ext cx="7020595" cy="6028456"/>
          </a:xfrm>
          <a:prstGeom prst="rect">
            <a:avLst/>
          </a:prstGeom>
        </p:spPr>
      </p:pic>
      <p:sp>
        <p:nvSpPr>
          <p:cNvPr id="9" name="TextBox 8">
            <a:extLst>
              <a:ext uri="{FF2B5EF4-FFF2-40B4-BE49-F238E27FC236}">
                <a16:creationId xmlns:a16="http://schemas.microsoft.com/office/drawing/2014/main" id="{9D7C9F28-5D49-88ED-937A-B9AA199A6FA4}"/>
              </a:ext>
            </a:extLst>
          </p:cNvPr>
          <p:cNvSpPr txBox="1"/>
          <p:nvPr/>
        </p:nvSpPr>
        <p:spPr>
          <a:xfrm>
            <a:off x="7712765" y="2077279"/>
            <a:ext cx="4035288" cy="2800767"/>
          </a:xfrm>
          <a:prstGeom prst="rect">
            <a:avLst/>
          </a:prstGeom>
          <a:noFill/>
        </p:spPr>
        <p:txBody>
          <a:bodyPr wrap="square">
            <a:spAutoFit/>
          </a:bodyPr>
          <a:lstStyle/>
          <a:p>
            <a:pPr algn="ctr"/>
            <a:r>
              <a:rPr lang="en-US" sz="4400" b="1" dirty="0">
                <a:solidFill>
                  <a:srgbClr val="002060"/>
                </a:solidFill>
                <a:latin typeface="Calibri" panose="020F0502020204030204" pitchFamily="34" charset="0"/>
                <a:ea typeface="Calibri" panose="020F0502020204030204" pitchFamily="34" charset="0"/>
                <a:cs typeface="Calibri" panose="020F0502020204030204" pitchFamily="34" charset="0"/>
              </a:rPr>
              <a:t>Model Prediction</a:t>
            </a:r>
            <a:br>
              <a:rPr lang="en-US" sz="4400" b="1" dirty="0">
                <a:solidFill>
                  <a:srgbClr val="002060"/>
                </a:solidFill>
                <a:latin typeface="Calibri" panose="020F0502020204030204" pitchFamily="34" charset="0"/>
                <a:ea typeface="Calibri" panose="020F0502020204030204" pitchFamily="34" charset="0"/>
                <a:cs typeface="Calibri" panose="020F0502020204030204" pitchFamily="34" charset="0"/>
              </a:rPr>
            </a:br>
            <a:r>
              <a:rPr lang="en-US" sz="4400" b="1" dirty="0">
                <a:solidFill>
                  <a:srgbClr val="002060"/>
                </a:solidFill>
                <a:latin typeface="Calibri" panose="020F0502020204030204" pitchFamily="34" charset="0"/>
                <a:ea typeface="Calibri" panose="020F0502020204030204" pitchFamily="34" charset="0"/>
                <a:cs typeface="Calibri" panose="020F0502020204030204" pitchFamily="34" charset="0"/>
              </a:rPr>
              <a:t> &amp; </a:t>
            </a:r>
            <a:br>
              <a:rPr lang="en-US" sz="4400" b="1" dirty="0">
                <a:solidFill>
                  <a:srgbClr val="002060"/>
                </a:solidFill>
                <a:latin typeface="Calibri" panose="020F0502020204030204" pitchFamily="34" charset="0"/>
                <a:ea typeface="Calibri" panose="020F0502020204030204" pitchFamily="34" charset="0"/>
                <a:cs typeface="Calibri" panose="020F0502020204030204" pitchFamily="34" charset="0"/>
              </a:rPr>
            </a:br>
            <a:r>
              <a:rPr lang="en-US" sz="4400" b="1" dirty="0">
                <a:solidFill>
                  <a:srgbClr val="002060"/>
                </a:solidFill>
                <a:latin typeface="Calibri" panose="020F0502020204030204" pitchFamily="34" charset="0"/>
                <a:ea typeface="Calibri" panose="020F0502020204030204" pitchFamily="34" charset="0"/>
                <a:cs typeface="Calibri" panose="020F0502020204030204" pitchFamily="34" charset="0"/>
              </a:rPr>
              <a:t> Results </a:t>
            </a:r>
            <a:endParaRPr lang="en-CA" sz="4400" dirty="0"/>
          </a:p>
        </p:txBody>
      </p:sp>
    </p:spTree>
    <p:extLst>
      <p:ext uri="{BB962C8B-B14F-4D97-AF65-F5344CB8AC3E}">
        <p14:creationId xmlns:p14="http://schemas.microsoft.com/office/powerpoint/2010/main" val="598851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FF975DA-2F73-4697-B7A9-A2E834712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739EF3D-958A-0014-C40B-328977AA6074}"/>
              </a:ext>
            </a:extLst>
          </p:cNvPr>
          <p:cNvSpPr>
            <a:spLocks noGrp="1"/>
          </p:cNvSpPr>
          <p:nvPr>
            <p:ph type="title"/>
          </p:nvPr>
        </p:nvSpPr>
        <p:spPr>
          <a:xfrm>
            <a:off x="609600" y="557784"/>
            <a:ext cx="10972800" cy="1325563"/>
          </a:xfrm>
        </p:spPr>
        <p:txBody>
          <a:bodyPr vert="horz" lIns="91440" tIns="45720" rIns="91440" bIns="45720" rtlCol="0" anchor="b">
            <a:normAutofit/>
          </a:bodyPr>
          <a:lstStyle/>
          <a:p>
            <a:r>
              <a:rPr lang="en-US" b="1" kern="1200" dirty="0">
                <a:solidFill>
                  <a:srgbClr val="002060"/>
                </a:solidFill>
                <a:latin typeface="Calibri" panose="020F0502020204030204" pitchFamily="34" charset="0"/>
                <a:ea typeface="Calibri" panose="020F0502020204030204" pitchFamily="34" charset="0"/>
                <a:cs typeface="Calibri" panose="020F0502020204030204" pitchFamily="34" charset="0"/>
              </a:rPr>
              <a:t>Conclusion</a:t>
            </a:r>
          </a:p>
        </p:txBody>
      </p:sp>
      <p:graphicFrame>
        <p:nvGraphicFramePr>
          <p:cNvPr id="10" name="Content Placeholder 2">
            <a:extLst>
              <a:ext uri="{FF2B5EF4-FFF2-40B4-BE49-F238E27FC236}">
                <a16:creationId xmlns:a16="http://schemas.microsoft.com/office/drawing/2014/main" id="{47D7A09E-F8EB-99EA-99AB-BCF8CCB3393F}"/>
              </a:ext>
            </a:extLst>
          </p:cNvPr>
          <p:cNvGraphicFramePr/>
          <p:nvPr>
            <p:extLst>
              <p:ext uri="{D42A27DB-BD31-4B8C-83A1-F6EECF244321}">
                <p14:modId xmlns:p14="http://schemas.microsoft.com/office/powerpoint/2010/main" val="60049747"/>
              </p:ext>
            </p:extLst>
          </p:nvPr>
        </p:nvGraphicFramePr>
        <p:xfrm>
          <a:off x="609600" y="2106613"/>
          <a:ext cx="10972800" cy="4035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11246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E64E4A9-D8D0-4AE7-99BD-EFE51D6EB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AFD62F46-8DC3-4EDF-BDEF-27C439C6F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336253" cy="6858001"/>
          </a:xfrm>
          <a:custGeom>
            <a:avLst/>
            <a:gdLst>
              <a:gd name="connsiteX0" fmla="*/ 5721063 w 6336253"/>
              <a:gd name="connsiteY0" fmla="*/ 3536635 h 6858001"/>
              <a:gd name="connsiteX1" fmla="*/ 6230651 w 6336253"/>
              <a:gd name="connsiteY1" fmla="*/ 4046223 h 6858001"/>
              <a:gd name="connsiteX2" fmla="*/ 5721063 w 6336253"/>
              <a:gd name="connsiteY2" fmla="*/ 4555811 h 6858001"/>
              <a:gd name="connsiteX3" fmla="*/ 5211475 w 6336253"/>
              <a:gd name="connsiteY3" fmla="*/ 4046223 h 6858001"/>
              <a:gd name="connsiteX4" fmla="*/ 5721063 w 6336253"/>
              <a:gd name="connsiteY4" fmla="*/ 3536635 h 6858001"/>
              <a:gd name="connsiteX5" fmla="*/ 5456902 w 6336253"/>
              <a:gd name="connsiteY5" fmla="*/ 0 h 6858001"/>
              <a:gd name="connsiteX6" fmla="*/ 6321710 w 6336253"/>
              <a:gd name="connsiteY6" fmla="*/ 0 h 6858001"/>
              <a:gd name="connsiteX7" fmla="*/ 6332019 w 6336253"/>
              <a:gd name="connsiteY7" fmla="*/ 42969 h 6858001"/>
              <a:gd name="connsiteX8" fmla="*/ 6320934 w 6336253"/>
              <a:gd name="connsiteY8" fmla="*/ 219852 h 6858001"/>
              <a:gd name="connsiteX9" fmla="*/ 5774313 w 6336253"/>
              <a:gd name="connsiteY9" fmla="*/ 535443 h 6858001"/>
              <a:gd name="connsiteX10" fmla="*/ 5444200 w 6336253"/>
              <a:gd name="connsiteY10" fmla="*/ 78052 h 6858001"/>
              <a:gd name="connsiteX11" fmla="*/ 609600 w 6336253"/>
              <a:gd name="connsiteY11" fmla="*/ 0 h 6858001"/>
              <a:gd name="connsiteX12" fmla="*/ 1171409 w 6336253"/>
              <a:gd name="connsiteY12" fmla="*/ 0 h 6858001"/>
              <a:gd name="connsiteX13" fmla="*/ 4838473 w 6336253"/>
              <a:gd name="connsiteY13" fmla="*/ 0 h 6858001"/>
              <a:gd name="connsiteX14" fmla="*/ 4830349 w 6336253"/>
              <a:gd name="connsiteY14" fmla="*/ 184996 h 6858001"/>
              <a:gd name="connsiteX15" fmla="*/ 4833376 w 6336253"/>
              <a:gd name="connsiteY15" fmla="*/ 419995 h 6858001"/>
              <a:gd name="connsiteX16" fmla="*/ 5281338 w 6336253"/>
              <a:gd name="connsiteY16" fmla="*/ 1068099 h 6858001"/>
              <a:gd name="connsiteX17" fmla="*/ 5729205 w 6336253"/>
              <a:gd name="connsiteY17" fmla="*/ 2589405 h 6858001"/>
              <a:gd name="connsiteX18" fmla="*/ 5283212 w 6336253"/>
              <a:gd name="connsiteY18" fmla="*/ 3164269 h 6858001"/>
              <a:gd name="connsiteX19" fmla="*/ 5124820 w 6336253"/>
              <a:gd name="connsiteY19" fmla="*/ 4641255 h 6858001"/>
              <a:gd name="connsiteX20" fmla="*/ 5736551 w 6336253"/>
              <a:gd name="connsiteY20" fmla="*/ 5670858 h 6858001"/>
              <a:gd name="connsiteX21" fmla="*/ 6022123 w 6336253"/>
              <a:gd name="connsiteY21" fmla="*/ 6707670 h 6858001"/>
              <a:gd name="connsiteX22" fmla="*/ 6024496 w 6336253"/>
              <a:gd name="connsiteY22" fmla="*/ 6858000 h 6858001"/>
              <a:gd name="connsiteX23" fmla="*/ 2242268 w 6336253"/>
              <a:gd name="connsiteY23" fmla="*/ 6858000 h 6858001"/>
              <a:gd name="connsiteX24" fmla="*/ 2242268 w 6336253"/>
              <a:gd name="connsiteY24" fmla="*/ 6858001 h 6858001"/>
              <a:gd name="connsiteX25" fmla="*/ 0 w 6336253"/>
              <a:gd name="connsiteY25" fmla="*/ 6858001 h 6858001"/>
              <a:gd name="connsiteX26" fmla="*/ 0 w 6336253"/>
              <a:gd name="connsiteY26" fmla="*/ 1 h 6858001"/>
              <a:gd name="connsiteX27" fmla="*/ 609600 w 6336253"/>
              <a:gd name="connsiteY27"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36253" h="6858001">
                <a:moveTo>
                  <a:pt x="5721063" y="3536635"/>
                </a:moveTo>
                <a:cubicBezTo>
                  <a:pt x="6002501" y="3536635"/>
                  <a:pt x="6230651" y="3764785"/>
                  <a:pt x="6230651" y="4046223"/>
                </a:cubicBezTo>
                <a:cubicBezTo>
                  <a:pt x="6230651" y="4327661"/>
                  <a:pt x="6002501" y="4555811"/>
                  <a:pt x="5721063" y="4555811"/>
                </a:cubicBezTo>
                <a:cubicBezTo>
                  <a:pt x="5439625" y="4555811"/>
                  <a:pt x="5211475" y="4327661"/>
                  <a:pt x="5211475" y="4046223"/>
                </a:cubicBezTo>
                <a:cubicBezTo>
                  <a:pt x="5211475" y="3764785"/>
                  <a:pt x="5439625" y="3536635"/>
                  <a:pt x="5721063" y="3536635"/>
                </a:cubicBezTo>
                <a:close/>
                <a:moveTo>
                  <a:pt x="5456902" y="0"/>
                </a:moveTo>
                <a:lnTo>
                  <a:pt x="6321710" y="0"/>
                </a:lnTo>
                <a:lnTo>
                  <a:pt x="6332019" y="42969"/>
                </a:lnTo>
                <a:cubicBezTo>
                  <a:pt x="6340015" y="100391"/>
                  <a:pt x="6336884" y="160329"/>
                  <a:pt x="6320934" y="219852"/>
                </a:cubicBezTo>
                <a:cubicBezTo>
                  <a:pt x="6257137" y="457945"/>
                  <a:pt x="6012407" y="599240"/>
                  <a:pt x="5774313" y="535443"/>
                </a:cubicBezTo>
                <a:cubicBezTo>
                  <a:pt x="5565982" y="479621"/>
                  <a:pt x="5431761" y="285271"/>
                  <a:pt x="5444200" y="78052"/>
                </a:cubicBezTo>
                <a:close/>
                <a:moveTo>
                  <a:pt x="609600" y="0"/>
                </a:moveTo>
                <a:lnTo>
                  <a:pt x="1171409" y="0"/>
                </a:lnTo>
                <a:lnTo>
                  <a:pt x="4838473" y="0"/>
                </a:lnTo>
                <a:lnTo>
                  <a:pt x="4830349" y="184996"/>
                </a:lnTo>
                <a:cubicBezTo>
                  <a:pt x="4828991" y="263520"/>
                  <a:pt x="4829864" y="341910"/>
                  <a:pt x="4833376" y="419995"/>
                </a:cubicBezTo>
                <a:cubicBezTo>
                  <a:pt x="4846565" y="709488"/>
                  <a:pt x="5075226" y="891535"/>
                  <a:pt x="5281338" y="1068099"/>
                </a:cubicBezTo>
                <a:cubicBezTo>
                  <a:pt x="5795128" y="1508061"/>
                  <a:pt x="5969974" y="2032158"/>
                  <a:pt x="5729205" y="2589405"/>
                </a:cubicBezTo>
                <a:cubicBezTo>
                  <a:pt x="5635831" y="2805523"/>
                  <a:pt x="5454276" y="2993264"/>
                  <a:pt x="5283212" y="3164269"/>
                </a:cubicBezTo>
                <a:cubicBezTo>
                  <a:pt x="4824418" y="3622744"/>
                  <a:pt x="4843217" y="4154456"/>
                  <a:pt x="5124820" y="4641255"/>
                </a:cubicBezTo>
                <a:cubicBezTo>
                  <a:pt x="5325440" y="4986832"/>
                  <a:pt x="5565996" y="5311556"/>
                  <a:pt x="5736551" y="5670858"/>
                </a:cubicBezTo>
                <a:cubicBezTo>
                  <a:pt x="5902602" y="6019042"/>
                  <a:pt x="6001121" y="6366409"/>
                  <a:pt x="6022123" y="6707670"/>
                </a:cubicBezTo>
                <a:lnTo>
                  <a:pt x="6024496" y="6858000"/>
                </a:lnTo>
                <a:lnTo>
                  <a:pt x="2242268" y="6858000"/>
                </a:lnTo>
                <a:lnTo>
                  <a:pt x="2242268" y="6858001"/>
                </a:lnTo>
                <a:lnTo>
                  <a:pt x="0" y="6858001"/>
                </a:lnTo>
                <a:lnTo>
                  <a:pt x="0" y="1"/>
                </a:lnTo>
                <a:lnTo>
                  <a:pt x="609600"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4E9FAB89-B70B-86E2-0806-B3C11DD1C8B0}"/>
              </a:ext>
            </a:extLst>
          </p:cNvPr>
          <p:cNvSpPr>
            <a:spLocks noGrp="1"/>
          </p:cNvSpPr>
          <p:nvPr>
            <p:ph idx="1"/>
          </p:nvPr>
        </p:nvSpPr>
        <p:spPr>
          <a:xfrm>
            <a:off x="6248400" y="2152650"/>
            <a:ext cx="5133975" cy="2533650"/>
          </a:xfrm>
        </p:spPr>
        <p:txBody>
          <a:bodyPr>
            <a:normAutofit fontScale="85000" lnSpcReduction="10000"/>
          </a:bodyPr>
          <a:lstStyle/>
          <a:p>
            <a:r>
              <a:rPr lang="en-CA" sz="4400" b="1" dirty="0">
                <a:latin typeface="Calibri" panose="020F0502020204030204" pitchFamily="34" charset="0"/>
                <a:ea typeface="Calibri" panose="020F0502020204030204" pitchFamily="34" charset="0"/>
                <a:cs typeface="Calibri" panose="020F0502020204030204" pitchFamily="34" charset="0"/>
              </a:rPr>
              <a:t> </a:t>
            </a:r>
          </a:p>
          <a:p>
            <a:endParaRPr lang="en-CA" sz="4400" b="1" dirty="0">
              <a:latin typeface="Calibri" panose="020F0502020204030204" pitchFamily="34" charset="0"/>
              <a:ea typeface="Calibri" panose="020F0502020204030204" pitchFamily="34" charset="0"/>
              <a:cs typeface="Calibri" panose="020F0502020204030204" pitchFamily="34" charset="0"/>
            </a:endParaRPr>
          </a:p>
          <a:p>
            <a:r>
              <a:rPr lang="en-CA" sz="4400" b="1" dirty="0">
                <a:solidFill>
                  <a:srgbClr val="002060"/>
                </a:solidFill>
                <a:latin typeface="Calibri" panose="020F0502020204030204" pitchFamily="34" charset="0"/>
                <a:ea typeface="Calibri" panose="020F0502020204030204" pitchFamily="34" charset="0"/>
                <a:cs typeface="Calibri" panose="020F0502020204030204" pitchFamily="34" charset="0"/>
              </a:rPr>
              <a:t>Be Safe and Thank You!</a:t>
            </a:r>
          </a:p>
        </p:txBody>
      </p:sp>
      <p:pic>
        <p:nvPicPr>
          <p:cNvPr id="7" name="Graphic 6" descr="Handshake">
            <a:extLst>
              <a:ext uri="{FF2B5EF4-FFF2-40B4-BE49-F238E27FC236}">
                <a16:creationId xmlns:a16="http://schemas.microsoft.com/office/drawing/2014/main" id="{D6D69BCB-59F0-D64C-A9D2-2F96516B44A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 y="1085847"/>
            <a:ext cx="4600913" cy="4600913"/>
          </a:xfrm>
          <a:prstGeom prst="rect">
            <a:avLst/>
          </a:prstGeom>
        </p:spPr>
      </p:pic>
      <p:pic>
        <p:nvPicPr>
          <p:cNvPr id="10" name="Picture 2" descr="Stop crime | Clipart Panda - Free Clipart Images">
            <a:extLst>
              <a:ext uri="{FF2B5EF4-FFF2-40B4-BE49-F238E27FC236}">
                <a16:creationId xmlns:a16="http://schemas.microsoft.com/office/drawing/2014/main" id="{9910E2F0-325F-3093-14D1-524A1C71A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8644" y="1733500"/>
            <a:ext cx="1414503" cy="1511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0511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94B0E2-52F1-47A9-B0CD-64F57F5DE476}"/>
              </a:ext>
            </a:extLst>
          </p:cNvPr>
          <p:cNvSpPr txBox="1"/>
          <p:nvPr/>
        </p:nvSpPr>
        <p:spPr>
          <a:xfrm>
            <a:off x="190500" y="241300"/>
            <a:ext cx="11811000" cy="800219"/>
          </a:xfrm>
          <a:prstGeom prst="rect">
            <a:avLst/>
          </a:prstGeom>
          <a:noFill/>
        </p:spPr>
        <p:txBody>
          <a:bodyPr wrap="square" lIns="0" tIns="0" rIns="0" bIns="0" rtlCol="0">
            <a:spAutoFit/>
          </a:bodyPr>
          <a:lstStyle/>
          <a:p>
            <a:pPr algn="ctr"/>
            <a:r>
              <a:rPr lang="en-US" sz="3200" b="1" dirty="0">
                <a:solidFill>
                  <a:schemeClr val="tx1">
                    <a:lumMod val="75000"/>
                    <a:lumOff val="25000"/>
                  </a:schemeClr>
                </a:solidFill>
                <a:latin typeface="+mj-lt"/>
                <a:cs typeface="Segoe UI" panose="020B0502040204020203" pitchFamily="34" charset="0"/>
              </a:rPr>
              <a:t>Capstone II</a:t>
            </a:r>
          </a:p>
          <a:p>
            <a:pPr algn="ctr"/>
            <a:r>
              <a:rPr lang="en-US" sz="2000" dirty="0">
                <a:solidFill>
                  <a:schemeClr val="tx1">
                    <a:lumMod val="75000"/>
                    <a:lumOff val="25000"/>
                  </a:schemeClr>
                </a:solidFill>
                <a:latin typeface="+mj-lt"/>
                <a:cs typeface="Segoe UI" panose="020B0502040204020203" pitchFamily="34" charset="0"/>
              </a:rPr>
              <a:t>Group #3 – Team members</a:t>
            </a:r>
            <a:endParaRPr lang="id-ID" sz="2000" dirty="0">
              <a:solidFill>
                <a:schemeClr val="tx1">
                  <a:lumMod val="75000"/>
                  <a:lumOff val="25000"/>
                </a:schemeClr>
              </a:solidFill>
              <a:latin typeface="+mj-lt"/>
              <a:cs typeface="Segoe UI" panose="020B0502040204020203" pitchFamily="34" charset="0"/>
            </a:endParaRPr>
          </a:p>
        </p:txBody>
      </p:sp>
      <p:sp>
        <p:nvSpPr>
          <p:cNvPr id="53" name="Rectangle 52">
            <a:extLst>
              <a:ext uri="{FF2B5EF4-FFF2-40B4-BE49-F238E27FC236}">
                <a16:creationId xmlns:a16="http://schemas.microsoft.com/office/drawing/2014/main" id="{A6F2075E-6E47-478F-B056-AE9EEE8CE2C6}"/>
              </a:ext>
            </a:extLst>
          </p:cNvPr>
          <p:cNvSpPr/>
          <p:nvPr/>
        </p:nvSpPr>
        <p:spPr>
          <a:xfrm>
            <a:off x="434662" y="4875325"/>
            <a:ext cx="2394104" cy="584775"/>
          </a:xfrm>
          <a:prstGeom prst="rect">
            <a:avLst/>
          </a:prstGeom>
        </p:spPr>
        <p:txBody>
          <a:bodyPr wrap="square" anchor="ctr">
            <a:spAutoFit/>
          </a:bodyPr>
          <a:lstStyle/>
          <a:p>
            <a:pPr algn="ctr"/>
            <a:r>
              <a:rPr lang="en-US" sz="1600" b="1" dirty="0">
                <a:solidFill>
                  <a:schemeClr val="tx1">
                    <a:lumMod val="75000"/>
                    <a:lumOff val="25000"/>
                  </a:schemeClr>
                </a:solidFill>
                <a:cs typeface="Segoe UI" panose="020B0502040204020203" pitchFamily="34" charset="0"/>
              </a:rPr>
              <a:t>Srilakshmi Gummadidala</a:t>
            </a:r>
          </a:p>
        </p:txBody>
      </p:sp>
      <p:pic>
        <p:nvPicPr>
          <p:cNvPr id="8" name="Picture 7">
            <a:extLst>
              <a:ext uri="{FF2B5EF4-FFF2-40B4-BE49-F238E27FC236}">
                <a16:creationId xmlns:a16="http://schemas.microsoft.com/office/drawing/2014/main" id="{02136B4E-581E-3733-4741-AD71FAFA57F7}"/>
              </a:ext>
            </a:extLst>
          </p:cNvPr>
          <p:cNvPicPr>
            <a:picLocks noChangeAspect="1"/>
          </p:cNvPicPr>
          <p:nvPr/>
        </p:nvPicPr>
        <p:blipFill>
          <a:blip r:embed="rId3"/>
          <a:stretch>
            <a:fillRect/>
          </a:stretch>
        </p:blipFill>
        <p:spPr>
          <a:xfrm>
            <a:off x="597024" y="2128944"/>
            <a:ext cx="2160208" cy="2542399"/>
          </a:xfrm>
          <a:prstGeom prst="rect">
            <a:avLst/>
          </a:prstGeom>
        </p:spPr>
      </p:pic>
      <p:pic>
        <p:nvPicPr>
          <p:cNvPr id="10" name="Picture 9">
            <a:extLst>
              <a:ext uri="{FF2B5EF4-FFF2-40B4-BE49-F238E27FC236}">
                <a16:creationId xmlns:a16="http://schemas.microsoft.com/office/drawing/2014/main" id="{6556545A-EA63-5300-C245-5AAC996D6586}"/>
              </a:ext>
            </a:extLst>
          </p:cNvPr>
          <p:cNvPicPr>
            <a:picLocks noChangeAspect="1"/>
          </p:cNvPicPr>
          <p:nvPr/>
        </p:nvPicPr>
        <p:blipFill>
          <a:blip r:embed="rId4"/>
          <a:stretch>
            <a:fillRect/>
          </a:stretch>
        </p:blipFill>
        <p:spPr>
          <a:xfrm>
            <a:off x="6310476" y="1733747"/>
            <a:ext cx="2570037" cy="2933478"/>
          </a:xfrm>
          <a:prstGeom prst="rect">
            <a:avLst/>
          </a:prstGeom>
        </p:spPr>
      </p:pic>
      <p:pic>
        <p:nvPicPr>
          <p:cNvPr id="12" name="Picture 11">
            <a:extLst>
              <a:ext uri="{FF2B5EF4-FFF2-40B4-BE49-F238E27FC236}">
                <a16:creationId xmlns:a16="http://schemas.microsoft.com/office/drawing/2014/main" id="{48345B25-0A2E-85D6-4771-5B814B8F63BA}"/>
              </a:ext>
            </a:extLst>
          </p:cNvPr>
          <p:cNvPicPr>
            <a:picLocks noChangeAspect="1"/>
          </p:cNvPicPr>
          <p:nvPr/>
        </p:nvPicPr>
        <p:blipFill>
          <a:blip r:embed="rId5"/>
          <a:stretch>
            <a:fillRect/>
          </a:stretch>
        </p:blipFill>
        <p:spPr>
          <a:xfrm>
            <a:off x="3184072" y="1733747"/>
            <a:ext cx="2661545" cy="2937596"/>
          </a:xfrm>
          <a:prstGeom prst="rect">
            <a:avLst/>
          </a:prstGeom>
        </p:spPr>
      </p:pic>
      <p:pic>
        <p:nvPicPr>
          <p:cNvPr id="14" name="Picture 13">
            <a:extLst>
              <a:ext uri="{FF2B5EF4-FFF2-40B4-BE49-F238E27FC236}">
                <a16:creationId xmlns:a16="http://schemas.microsoft.com/office/drawing/2014/main" id="{5CB0FEA8-B6FA-05CB-A457-E88A43131BFA}"/>
              </a:ext>
            </a:extLst>
          </p:cNvPr>
          <p:cNvPicPr>
            <a:picLocks noChangeAspect="1"/>
          </p:cNvPicPr>
          <p:nvPr/>
        </p:nvPicPr>
        <p:blipFill>
          <a:blip r:embed="rId6"/>
          <a:stretch>
            <a:fillRect/>
          </a:stretch>
        </p:blipFill>
        <p:spPr>
          <a:xfrm>
            <a:off x="9403554" y="2128944"/>
            <a:ext cx="2180404" cy="2538281"/>
          </a:xfrm>
          <a:prstGeom prst="rect">
            <a:avLst/>
          </a:prstGeom>
        </p:spPr>
      </p:pic>
      <p:sp>
        <p:nvSpPr>
          <p:cNvPr id="15" name="Rectangle 14">
            <a:extLst>
              <a:ext uri="{FF2B5EF4-FFF2-40B4-BE49-F238E27FC236}">
                <a16:creationId xmlns:a16="http://schemas.microsoft.com/office/drawing/2014/main" id="{4F5F95D9-560C-24EC-D148-C805AB644AB6}"/>
              </a:ext>
            </a:extLst>
          </p:cNvPr>
          <p:cNvSpPr/>
          <p:nvPr/>
        </p:nvSpPr>
        <p:spPr>
          <a:xfrm>
            <a:off x="3212052" y="4875326"/>
            <a:ext cx="2559864" cy="584775"/>
          </a:xfrm>
          <a:prstGeom prst="rect">
            <a:avLst/>
          </a:prstGeom>
        </p:spPr>
        <p:txBody>
          <a:bodyPr wrap="square" anchor="ctr">
            <a:spAutoFit/>
          </a:bodyPr>
          <a:lstStyle/>
          <a:p>
            <a:pPr algn="ctr"/>
            <a:r>
              <a:rPr lang="en-US" sz="1600" b="1" dirty="0">
                <a:solidFill>
                  <a:schemeClr val="tx1">
                    <a:lumMod val="75000"/>
                    <a:lumOff val="25000"/>
                  </a:schemeClr>
                </a:solidFill>
                <a:cs typeface="Segoe UI" panose="020B0502040204020203" pitchFamily="34" charset="0"/>
              </a:rPr>
              <a:t>Vinod Soloman Santhakumar</a:t>
            </a:r>
          </a:p>
        </p:txBody>
      </p:sp>
      <p:sp>
        <p:nvSpPr>
          <p:cNvPr id="16" name="Rectangle 15">
            <a:extLst>
              <a:ext uri="{FF2B5EF4-FFF2-40B4-BE49-F238E27FC236}">
                <a16:creationId xmlns:a16="http://schemas.microsoft.com/office/drawing/2014/main" id="{C7DAE862-F75B-46E7-1FE7-3B90533A8DC5}"/>
              </a:ext>
            </a:extLst>
          </p:cNvPr>
          <p:cNvSpPr/>
          <p:nvPr/>
        </p:nvSpPr>
        <p:spPr>
          <a:xfrm>
            <a:off x="6681966" y="4875326"/>
            <a:ext cx="1827056" cy="338554"/>
          </a:xfrm>
          <a:prstGeom prst="rect">
            <a:avLst/>
          </a:prstGeom>
        </p:spPr>
        <p:txBody>
          <a:bodyPr wrap="square" anchor="ctr">
            <a:spAutoFit/>
          </a:bodyPr>
          <a:lstStyle/>
          <a:p>
            <a:pPr algn="ctr"/>
            <a:r>
              <a:rPr lang="en-US" sz="1600" b="1" dirty="0">
                <a:solidFill>
                  <a:schemeClr val="tx1">
                    <a:lumMod val="75000"/>
                    <a:lumOff val="25000"/>
                  </a:schemeClr>
                </a:solidFill>
                <a:cs typeface="Segoe UI" panose="020B0502040204020203" pitchFamily="34" charset="0"/>
              </a:rPr>
              <a:t>Tehsin Shaikh</a:t>
            </a:r>
          </a:p>
        </p:txBody>
      </p:sp>
      <p:sp>
        <p:nvSpPr>
          <p:cNvPr id="17" name="Rectangle 16">
            <a:extLst>
              <a:ext uri="{FF2B5EF4-FFF2-40B4-BE49-F238E27FC236}">
                <a16:creationId xmlns:a16="http://schemas.microsoft.com/office/drawing/2014/main" id="{51101CDA-F0E7-015E-FE1B-831CA6EB3031}"/>
              </a:ext>
            </a:extLst>
          </p:cNvPr>
          <p:cNvSpPr/>
          <p:nvPr/>
        </p:nvSpPr>
        <p:spPr>
          <a:xfrm>
            <a:off x="9337964" y="4889037"/>
            <a:ext cx="2419374" cy="338554"/>
          </a:xfrm>
          <a:prstGeom prst="rect">
            <a:avLst/>
          </a:prstGeom>
        </p:spPr>
        <p:txBody>
          <a:bodyPr wrap="square" anchor="ctr">
            <a:spAutoFit/>
          </a:bodyPr>
          <a:lstStyle/>
          <a:p>
            <a:pPr algn="ctr"/>
            <a:r>
              <a:rPr lang="en-US" sz="1600" b="1" dirty="0">
                <a:solidFill>
                  <a:schemeClr val="tx1">
                    <a:lumMod val="75000"/>
                    <a:lumOff val="25000"/>
                  </a:schemeClr>
                </a:solidFill>
                <a:cs typeface="Segoe UI" panose="020B0502040204020203" pitchFamily="34" charset="0"/>
              </a:rPr>
              <a:t>Yen Nga Le</a:t>
            </a:r>
          </a:p>
        </p:txBody>
      </p:sp>
    </p:spTree>
    <p:extLst>
      <p:ext uri="{BB962C8B-B14F-4D97-AF65-F5344CB8AC3E}">
        <p14:creationId xmlns:p14="http://schemas.microsoft.com/office/powerpoint/2010/main" val="3187703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7"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FF975DA-2F73-4697-B7A9-A2E834712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1DF8E7C-197A-63FB-03B7-E08AFED0DBC7}"/>
              </a:ext>
            </a:extLst>
          </p:cNvPr>
          <p:cNvSpPr>
            <a:spLocks noGrp="1"/>
          </p:cNvSpPr>
          <p:nvPr>
            <p:ph type="title"/>
          </p:nvPr>
        </p:nvSpPr>
        <p:spPr>
          <a:xfrm>
            <a:off x="609600" y="557784"/>
            <a:ext cx="10972800" cy="1325563"/>
          </a:xfrm>
        </p:spPr>
        <p:txBody>
          <a:bodyPr>
            <a:normAutofit/>
          </a:bodyPr>
          <a:lstStyle/>
          <a:p>
            <a:r>
              <a:rPr lang="en-CA" sz="3600" b="1" dirty="0">
                <a:solidFill>
                  <a:srgbClr val="002060"/>
                </a:solidFill>
                <a:latin typeface="Calibri" panose="020F0502020204030204" pitchFamily="34" charset="0"/>
                <a:ea typeface="Calibri" panose="020F0502020204030204" pitchFamily="34" charset="0"/>
                <a:cs typeface="Calibri" panose="020F0502020204030204" pitchFamily="34" charset="0"/>
              </a:rPr>
              <a:t>Introduction</a:t>
            </a:r>
          </a:p>
        </p:txBody>
      </p:sp>
      <p:graphicFrame>
        <p:nvGraphicFramePr>
          <p:cNvPr id="22" name="Content Placeholder 2">
            <a:extLst>
              <a:ext uri="{FF2B5EF4-FFF2-40B4-BE49-F238E27FC236}">
                <a16:creationId xmlns:a16="http://schemas.microsoft.com/office/drawing/2014/main" id="{9C1BB35C-3805-414C-7EB7-9FDCEDDA5807}"/>
              </a:ext>
            </a:extLst>
          </p:cNvPr>
          <p:cNvGraphicFramePr/>
          <p:nvPr>
            <p:extLst>
              <p:ext uri="{D42A27DB-BD31-4B8C-83A1-F6EECF244321}">
                <p14:modId xmlns:p14="http://schemas.microsoft.com/office/powerpoint/2010/main" val="3190908552"/>
              </p:ext>
            </p:extLst>
          </p:nvPr>
        </p:nvGraphicFramePr>
        <p:xfrm>
          <a:off x="609600" y="2106613"/>
          <a:ext cx="10972800" cy="4035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1154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8988800-4054-4E60-A352-60CF604AB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01FB661E-0D75-43BF-813D-0FBD5093E9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317625" cy="6840668"/>
          </a:xfrm>
          <a:custGeom>
            <a:avLst/>
            <a:gdLst>
              <a:gd name="connsiteX0" fmla="*/ 4958378 w 6317625"/>
              <a:gd name="connsiteY0" fmla="*/ 6031137 h 6840668"/>
              <a:gd name="connsiteX1" fmla="*/ 5305315 w 6317625"/>
              <a:gd name="connsiteY1" fmla="*/ 6282257 h 6840668"/>
              <a:gd name="connsiteX2" fmla="*/ 5065129 w 6317625"/>
              <a:gd name="connsiteY2" fmla="*/ 6696958 h 6840668"/>
              <a:gd name="connsiteX3" fmla="*/ 4650427 w 6317625"/>
              <a:gd name="connsiteY3" fmla="*/ 6456771 h 6840668"/>
              <a:gd name="connsiteX4" fmla="*/ 4890615 w 6317625"/>
              <a:gd name="connsiteY4" fmla="*/ 6042071 h 6840668"/>
              <a:gd name="connsiteX5" fmla="*/ 4958378 w 6317625"/>
              <a:gd name="connsiteY5" fmla="*/ 6031137 h 6840668"/>
              <a:gd name="connsiteX6" fmla="*/ 892226 w 6317625"/>
              <a:gd name="connsiteY6" fmla="*/ 3293470 h 6840668"/>
              <a:gd name="connsiteX7" fmla="*/ 1475080 w 6317625"/>
              <a:gd name="connsiteY7" fmla="*/ 3715351 h 6840668"/>
              <a:gd name="connsiteX8" fmla="*/ 1071567 w 6317625"/>
              <a:gd name="connsiteY8" fmla="*/ 4412048 h 6840668"/>
              <a:gd name="connsiteX9" fmla="*/ 374869 w 6317625"/>
              <a:gd name="connsiteY9" fmla="*/ 4008535 h 6840668"/>
              <a:gd name="connsiteX10" fmla="*/ 778382 w 6317625"/>
              <a:gd name="connsiteY10" fmla="*/ 3311837 h 6840668"/>
              <a:gd name="connsiteX11" fmla="*/ 892226 w 6317625"/>
              <a:gd name="connsiteY11" fmla="*/ 3293470 h 6840668"/>
              <a:gd name="connsiteX12" fmla="*/ 1515375 w 6317625"/>
              <a:gd name="connsiteY12" fmla="*/ 663501 h 6840668"/>
              <a:gd name="connsiteX13" fmla="*/ 1862311 w 6317625"/>
              <a:gd name="connsiteY13" fmla="*/ 914620 h 6840668"/>
              <a:gd name="connsiteX14" fmla="*/ 1622124 w 6317625"/>
              <a:gd name="connsiteY14" fmla="*/ 1329322 h 6840668"/>
              <a:gd name="connsiteX15" fmla="*/ 1207424 w 6317625"/>
              <a:gd name="connsiteY15" fmla="*/ 1089135 h 6840668"/>
              <a:gd name="connsiteX16" fmla="*/ 1447610 w 6317625"/>
              <a:gd name="connsiteY16" fmla="*/ 674434 h 6840668"/>
              <a:gd name="connsiteX17" fmla="*/ 1515375 w 6317625"/>
              <a:gd name="connsiteY17" fmla="*/ 663501 h 6840668"/>
              <a:gd name="connsiteX18" fmla="*/ 2542954 w 6317625"/>
              <a:gd name="connsiteY18" fmla="*/ 0 h 6840668"/>
              <a:gd name="connsiteX19" fmla="*/ 6317625 w 6317625"/>
              <a:gd name="connsiteY19" fmla="*/ 0 h 6840668"/>
              <a:gd name="connsiteX20" fmla="*/ 6317625 w 6317625"/>
              <a:gd name="connsiteY20" fmla="*/ 6840668 h 6840668"/>
              <a:gd name="connsiteX21" fmla="*/ 6230037 w 6317625"/>
              <a:gd name="connsiteY21" fmla="*/ 6814791 h 6840668"/>
              <a:gd name="connsiteX22" fmla="*/ 5013461 w 6317625"/>
              <a:gd name="connsiteY22" fmla="*/ 5538903 h 6840668"/>
              <a:gd name="connsiteX23" fmla="*/ 3720873 w 6317625"/>
              <a:gd name="connsiteY23" fmla="*/ 6063409 h 6840668"/>
              <a:gd name="connsiteX24" fmla="*/ 2775987 w 6317625"/>
              <a:gd name="connsiteY24" fmla="*/ 5162980 h 6840668"/>
              <a:gd name="connsiteX25" fmla="*/ 2210002 w 6317625"/>
              <a:gd name="connsiteY25" fmla="*/ 5455137 h 6840668"/>
              <a:gd name="connsiteX26" fmla="*/ 1437015 w 6317625"/>
              <a:gd name="connsiteY26" fmla="*/ 6401298 h 6840668"/>
              <a:gd name="connsiteX27" fmla="*/ 75055 w 6317625"/>
              <a:gd name="connsiteY27" fmla="*/ 6031719 h 6840668"/>
              <a:gd name="connsiteX28" fmla="*/ 406869 w 6317625"/>
              <a:gd name="connsiteY28" fmla="*/ 4883188 h 6840668"/>
              <a:gd name="connsiteX29" fmla="*/ 1425737 w 6317625"/>
              <a:gd name="connsiteY29" fmla="*/ 4614510 h 6840668"/>
              <a:gd name="connsiteX30" fmla="*/ 2401798 w 6317625"/>
              <a:gd name="connsiteY30" fmla="*/ 3834988 h 6840668"/>
              <a:gd name="connsiteX31" fmla="*/ 1823833 w 6317625"/>
              <a:gd name="connsiteY31" fmla="*/ 3299773 h 6840668"/>
              <a:gd name="connsiteX32" fmla="*/ 964802 w 6317625"/>
              <a:gd name="connsiteY32" fmla="*/ 2659918 h 6840668"/>
              <a:gd name="connsiteX33" fmla="*/ 1218949 w 6317625"/>
              <a:gd name="connsiteY33" fmla="*/ 1977364 h 6840668"/>
              <a:gd name="connsiteX34" fmla="*/ 2387241 w 6317625"/>
              <a:gd name="connsiteY34" fmla="*/ 1909455 h 6840668"/>
              <a:gd name="connsiteX35" fmla="*/ 2947668 w 6317625"/>
              <a:gd name="connsiteY35" fmla="*/ 1386658 h 6840668"/>
              <a:gd name="connsiteX36" fmla="*/ 2498714 w 6317625"/>
              <a:gd name="connsiteY36" fmla="*/ 259434 h 6840668"/>
              <a:gd name="connsiteX37" fmla="*/ 2511421 w 6317625"/>
              <a:gd name="connsiteY37" fmla="*/ 121590 h 684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317625" h="6840668">
                <a:moveTo>
                  <a:pt x="4958378" y="6031137"/>
                </a:moveTo>
                <a:cubicBezTo>
                  <a:pt x="5115727" y="6021909"/>
                  <a:pt x="5263149" y="6124019"/>
                  <a:pt x="5305315" y="6282257"/>
                </a:cubicBezTo>
                <a:cubicBezTo>
                  <a:pt x="5353507" y="6463099"/>
                  <a:pt x="5245971" y="6648768"/>
                  <a:pt x="5065129" y="6696958"/>
                </a:cubicBezTo>
                <a:cubicBezTo>
                  <a:pt x="4884289" y="6745149"/>
                  <a:pt x="4698617" y="6637614"/>
                  <a:pt x="4650427" y="6456771"/>
                </a:cubicBezTo>
                <a:cubicBezTo>
                  <a:pt x="4602235" y="6275928"/>
                  <a:pt x="4709771" y="6090262"/>
                  <a:pt x="4890615" y="6042071"/>
                </a:cubicBezTo>
                <a:cubicBezTo>
                  <a:pt x="4913219" y="6036047"/>
                  <a:pt x="4935901" y="6032455"/>
                  <a:pt x="4958378" y="6031137"/>
                </a:cubicBezTo>
                <a:close/>
                <a:moveTo>
                  <a:pt x="892226" y="3293470"/>
                </a:moveTo>
                <a:cubicBezTo>
                  <a:pt x="1156570" y="3277966"/>
                  <a:pt x="1404240" y="3449513"/>
                  <a:pt x="1475080" y="3715351"/>
                </a:cubicBezTo>
                <a:cubicBezTo>
                  <a:pt x="1556041" y="4019167"/>
                  <a:pt x="1375383" y="4331088"/>
                  <a:pt x="1071567" y="4412048"/>
                </a:cubicBezTo>
                <a:cubicBezTo>
                  <a:pt x="767753" y="4493009"/>
                  <a:pt x="455831" y="4312351"/>
                  <a:pt x="374869" y="4008535"/>
                </a:cubicBezTo>
                <a:cubicBezTo>
                  <a:pt x="293908" y="3704721"/>
                  <a:pt x="474567" y="3392798"/>
                  <a:pt x="778382" y="3311837"/>
                </a:cubicBezTo>
                <a:cubicBezTo>
                  <a:pt x="816360" y="3301718"/>
                  <a:pt x="854463" y="3295686"/>
                  <a:pt x="892226" y="3293470"/>
                </a:cubicBezTo>
                <a:close/>
                <a:moveTo>
                  <a:pt x="1515375" y="663501"/>
                </a:moveTo>
                <a:cubicBezTo>
                  <a:pt x="1672721" y="654272"/>
                  <a:pt x="1820145" y="756383"/>
                  <a:pt x="1862311" y="914620"/>
                </a:cubicBezTo>
                <a:cubicBezTo>
                  <a:pt x="1910502" y="1095462"/>
                  <a:pt x="1802968" y="1281132"/>
                  <a:pt x="1622124" y="1329322"/>
                </a:cubicBezTo>
                <a:cubicBezTo>
                  <a:pt x="1441283" y="1377513"/>
                  <a:pt x="1255615" y="1269977"/>
                  <a:pt x="1207424" y="1089135"/>
                </a:cubicBezTo>
                <a:cubicBezTo>
                  <a:pt x="1159233" y="908294"/>
                  <a:pt x="1266769" y="722625"/>
                  <a:pt x="1447610" y="674434"/>
                </a:cubicBezTo>
                <a:cubicBezTo>
                  <a:pt x="1470217" y="668411"/>
                  <a:pt x="1492896" y="664821"/>
                  <a:pt x="1515375" y="663501"/>
                </a:cubicBezTo>
                <a:close/>
                <a:moveTo>
                  <a:pt x="2542954" y="0"/>
                </a:moveTo>
                <a:lnTo>
                  <a:pt x="6317625" y="0"/>
                </a:lnTo>
                <a:lnTo>
                  <a:pt x="6317625" y="6840668"/>
                </a:lnTo>
                <a:lnTo>
                  <a:pt x="6230037" y="6814791"/>
                </a:lnTo>
                <a:cubicBezTo>
                  <a:pt x="5511511" y="6546277"/>
                  <a:pt x="5563886" y="5634137"/>
                  <a:pt x="5013461" y="5538903"/>
                </a:cubicBezTo>
                <a:cubicBezTo>
                  <a:pt x="4504461" y="5450825"/>
                  <a:pt x="4212037" y="6187406"/>
                  <a:pt x="3720873" y="6063409"/>
                </a:cubicBezTo>
                <a:cubicBezTo>
                  <a:pt x="3249852" y="5944482"/>
                  <a:pt x="3223909" y="5195131"/>
                  <a:pt x="2775987" y="5162980"/>
                </a:cubicBezTo>
                <a:cubicBezTo>
                  <a:pt x="2577088" y="5148695"/>
                  <a:pt x="2416139" y="5282749"/>
                  <a:pt x="2210002" y="5455137"/>
                </a:cubicBezTo>
                <a:cubicBezTo>
                  <a:pt x="1759503" y="5831872"/>
                  <a:pt x="1735837" y="6203943"/>
                  <a:pt x="1437015" y="6401298"/>
                </a:cubicBezTo>
                <a:cubicBezTo>
                  <a:pt x="1022137" y="6675287"/>
                  <a:pt x="277340" y="6489917"/>
                  <a:pt x="75055" y="6031719"/>
                </a:cubicBezTo>
                <a:cubicBezTo>
                  <a:pt x="-100071" y="5635034"/>
                  <a:pt x="39649" y="5119308"/>
                  <a:pt x="406869" y="4883188"/>
                </a:cubicBezTo>
                <a:cubicBezTo>
                  <a:pt x="668038" y="4715275"/>
                  <a:pt x="978899" y="4781854"/>
                  <a:pt x="1425737" y="4614510"/>
                </a:cubicBezTo>
                <a:cubicBezTo>
                  <a:pt x="1483018" y="4593066"/>
                  <a:pt x="2421509" y="4233274"/>
                  <a:pt x="2401798" y="3834988"/>
                </a:cubicBezTo>
                <a:cubicBezTo>
                  <a:pt x="2389953" y="3595533"/>
                  <a:pt x="2054344" y="3420191"/>
                  <a:pt x="1823833" y="3299773"/>
                </a:cubicBezTo>
                <a:cubicBezTo>
                  <a:pt x="1207509" y="2977771"/>
                  <a:pt x="1033713" y="2885600"/>
                  <a:pt x="964802" y="2659918"/>
                </a:cubicBezTo>
                <a:cubicBezTo>
                  <a:pt x="895511" y="2432959"/>
                  <a:pt x="1010317" y="2120581"/>
                  <a:pt x="1218949" y="1977364"/>
                </a:cubicBezTo>
                <a:cubicBezTo>
                  <a:pt x="1546835" y="1752277"/>
                  <a:pt x="1872903" y="2105427"/>
                  <a:pt x="2387241" y="1909455"/>
                </a:cubicBezTo>
                <a:cubicBezTo>
                  <a:pt x="2455367" y="1883513"/>
                  <a:pt x="2884207" y="1718365"/>
                  <a:pt x="2947668" y="1386658"/>
                </a:cubicBezTo>
                <a:cubicBezTo>
                  <a:pt x="3028995" y="961696"/>
                  <a:pt x="2497170" y="773992"/>
                  <a:pt x="2498714" y="259434"/>
                </a:cubicBezTo>
                <a:cubicBezTo>
                  <a:pt x="2498850" y="213850"/>
                  <a:pt x="2503216" y="167716"/>
                  <a:pt x="2511421" y="12159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1DF8E7C-197A-63FB-03B7-E08AFED0DBC7}"/>
              </a:ext>
            </a:extLst>
          </p:cNvPr>
          <p:cNvSpPr>
            <a:spLocks noGrp="1"/>
          </p:cNvSpPr>
          <p:nvPr>
            <p:ph type="title"/>
          </p:nvPr>
        </p:nvSpPr>
        <p:spPr>
          <a:xfrm>
            <a:off x="6096000" y="552782"/>
            <a:ext cx="5486400" cy="1423502"/>
          </a:xfrm>
        </p:spPr>
        <p:txBody>
          <a:bodyPr>
            <a:normAutofit/>
          </a:bodyPr>
          <a:lstStyle/>
          <a:p>
            <a:pPr>
              <a:lnSpc>
                <a:spcPct val="90000"/>
              </a:lnSpc>
            </a:pPr>
            <a:r>
              <a:rPr lang="en-US" sz="3600" b="1" dirty="0">
                <a:solidFill>
                  <a:srgbClr val="002060"/>
                </a:solidFill>
                <a:latin typeface="Calibri" panose="020F0502020204030204" pitchFamily="34" charset="0"/>
                <a:ea typeface="Calibri" panose="020F0502020204030204" pitchFamily="34" charset="0"/>
                <a:cs typeface="Calibri" panose="020F0502020204030204" pitchFamily="34" charset="0"/>
              </a:rPr>
              <a:t>Essential Steps in Crime Analysis</a:t>
            </a:r>
            <a:endParaRPr lang="en-CA" sz="36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1B8405A-72F3-4E99-DA5C-43EADCA5E233}"/>
              </a:ext>
            </a:extLst>
          </p:cNvPr>
          <p:cNvSpPr>
            <a:spLocks noGrp="1"/>
          </p:cNvSpPr>
          <p:nvPr>
            <p:ph idx="1"/>
          </p:nvPr>
        </p:nvSpPr>
        <p:spPr>
          <a:xfrm>
            <a:off x="6096001" y="2263662"/>
            <a:ext cx="5486399" cy="4451770"/>
          </a:xfrm>
        </p:spPr>
        <p:txBody>
          <a:bodyPr>
            <a:noAutofit/>
          </a:bodyPr>
          <a:lstStyle/>
          <a:p>
            <a:pPr marL="0" lvl="0" indent="0">
              <a:lnSpc>
                <a:spcPct val="100000"/>
              </a:lnSpc>
              <a:buNone/>
              <a:tabLst>
                <a:tab pos="685800" algn="l"/>
              </a:tabLst>
            </a:pPr>
            <a:r>
              <a:rPr lang="en-US" sz="1600" dirty="0">
                <a:effectLst/>
                <a:latin typeface="Calibri" panose="020F0502020204030204" pitchFamily="34" charset="0"/>
                <a:ea typeface="Calibri" panose="020F0502020204030204" pitchFamily="34" charset="0"/>
                <a:cs typeface="Calibri" panose="020F0502020204030204" pitchFamily="34" charset="0"/>
              </a:rPr>
              <a:t>Our journey through the crime rate analysis project unfolds in nine pivotal steps:</a:t>
            </a:r>
          </a:p>
          <a:p>
            <a:pPr marL="0" lvl="0" indent="0">
              <a:lnSpc>
                <a:spcPct val="100000"/>
              </a:lnSpc>
              <a:buNone/>
              <a:tabLst>
                <a:tab pos="685800" algn="l"/>
              </a:tabLst>
            </a:pPr>
            <a:endParaRPr lang="en-US" sz="1600" dirty="0">
              <a:effectLst/>
              <a:latin typeface="Calibri" panose="020F0502020204030204" pitchFamily="34" charset="0"/>
              <a:ea typeface="Calibri" panose="020F0502020204030204" pitchFamily="34" charset="0"/>
              <a:cs typeface="Calibri" panose="020F0502020204030204" pitchFamily="34" charset="0"/>
            </a:endParaRPr>
          </a:p>
          <a:p>
            <a:pPr marL="457200" lvl="0" indent="-457200">
              <a:lnSpc>
                <a:spcPct val="100000"/>
              </a:lnSpc>
              <a:buFont typeface="+mj-lt"/>
              <a:buAutoNum type="arabicPeriod"/>
              <a:tabLst>
                <a:tab pos="685800" algn="l"/>
              </a:tabLst>
            </a:pPr>
            <a:r>
              <a:rPr lang="en-US" sz="1600" dirty="0">
                <a:effectLst/>
                <a:latin typeface="Calibri" panose="020F0502020204030204" pitchFamily="34" charset="0"/>
                <a:ea typeface="Calibri" panose="020F0502020204030204" pitchFamily="34" charset="0"/>
                <a:cs typeface="Calibri" panose="020F0502020204030204" pitchFamily="34" charset="0"/>
              </a:rPr>
              <a:t>Define the Business Problem and Identify Stakeholders</a:t>
            </a:r>
          </a:p>
          <a:p>
            <a:pPr marL="457200" lvl="0" indent="-457200">
              <a:lnSpc>
                <a:spcPct val="100000"/>
              </a:lnSpc>
              <a:buFont typeface="+mj-lt"/>
              <a:buAutoNum type="arabicPeriod"/>
              <a:tabLst>
                <a:tab pos="685800" algn="l"/>
              </a:tabLst>
            </a:pPr>
            <a:r>
              <a:rPr lang="en-US" sz="1600" dirty="0">
                <a:effectLst/>
                <a:latin typeface="Calibri" panose="020F0502020204030204" pitchFamily="34" charset="0"/>
                <a:ea typeface="Calibri" panose="020F0502020204030204" pitchFamily="34" charset="0"/>
                <a:cs typeface="Calibri" panose="020F0502020204030204" pitchFamily="34" charset="0"/>
              </a:rPr>
              <a:t>Identify Data Sources and Collect Relevant Data</a:t>
            </a:r>
          </a:p>
          <a:p>
            <a:pPr marL="457200" lvl="0" indent="-457200">
              <a:lnSpc>
                <a:spcPct val="100000"/>
              </a:lnSpc>
              <a:buFont typeface="+mj-lt"/>
              <a:buAutoNum type="arabicPeriod"/>
              <a:tabLst>
                <a:tab pos="685800" algn="l"/>
              </a:tabLst>
            </a:pPr>
            <a:r>
              <a:rPr lang="en-US" sz="1600" dirty="0">
                <a:effectLst/>
                <a:latin typeface="Calibri" panose="020F0502020204030204" pitchFamily="34" charset="0"/>
                <a:ea typeface="Calibri" panose="020F0502020204030204" pitchFamily="34" charset="0"/>
                <a:cs typeface="Calibri" panose="020F0502020204030204" pitchFamily="34" charset="0"/>
              </a:rPr>
              <a:t>Clean and Prepare Data for Analysis</a:t>
            </a:r>
          </a:p>
          <a:p>
            <a:pPr marL="457200" lvl="0" indent="-457200">
              <a:lnSpc>
                <a:spcPct val="100000"/>
              </a:lnSpc>
              <a:buFont typeface="+mj-lt"/>
              <a:buAutoNum type="arabicPeriod"/>
              <a:tabLst>
                <a:tab pos="685800" algn="l"/>
              </a:tabLst>
            </a:pPr>
            <a:r>
              <a:rPr lang="en-US" sz="1600" dirty="0">
                <a:effectLst/>
                <a:latin typeface="Calibri" panose="020F0502020204030204" pitchFamily="34" charset="0"/>
                <a:ea typeface="Calibri" panose="020F0502020204030204" pitchFamily="34" charset="0"/>
                <a:cs typeface="Calibri" panose="020F0502020204030204" pitchFamily="34" charset="0"/>
              </a:rPr>
              <a:t>Conduct Exploratory Data Analysis (EDA)</a:t>
            </a:r>
          </a:p>
          <a:p>
            <a:pPr marL="457200" lvl="0" indent="-457200">
              <a:lnSpc>
                <a:spcPct val="100000"/>
              </a:lnSpc>
              <a:buFont typeface="+mj-lt"/>
              <a:buAutoNum type="arabicPeriod"/>
              <a:tabLst>
                <a:tab pos="685800" algn="l"/>
              </a:tabLst>
            </a:pPr>
            <a:r>
              <a:rPr lang="en-US" sz="1600" dirty="0">
                <a:effectLst/>
                <a:latin typeface="Calibri" panose="020F0502020204030204" pitchFamily="34" charset="0"/>
                <a:ea typeface="Calibri" panose="020F0502020204030204" pitchFamily="34" charset="0"/>
                <a:cs typeface="Calibri" panose="020F0502020204030204" pitchFamily="34" charset="0"/>
              </a:rPr>
              <a:t>Perform Feature Engineering and Data Preprocessing</a:t>
            </a:r>
          </a:p>
          <a:p>
            <a:pPr marL="457200" lvl="0" indent="-457200">
              <a:lnSpc>
                <a:spcPct val="100000"/>
              </a:lnSpc>
              <a:buFont typeface="+mj-lt"/>
              <a:buAutoNum type="arabicPeriod"/>
              <a:tabLst>
                <a:tab pos="685800" algn="l"/>
              </a:tabLst>
            </a:pPr>
            <a:r>
              <a:rPr lang="en-US" sz="1600" dirty="0">
                <a:effectLst/>
                <a:latin typeface="Calibri" panose="020F0502020204030204" pitchFamily="34" charset="0"/>
                <a:ea typeface="Calibri" panose="020F0502020204030204" pitchFamily="34" charset="0"/>
                <a:cs typeface="Calibri" panose="020F0502020204030204" pitchFamily="34" charset="0"/>
              </a:rPr>
              <a:t>Implement Data Modeling Techniques</a:t>
            </a:r>
          </a:p>
          <a:p>
            <a:pPr marL="457200" lvl="0" indent="-457200">
              <a:lnSpc>
                <a:spcPct val="100000"/>
              </a:lnSpc>
              <a:buFont typeface="+mj-lt"/>
              <a:buAutoNum type="arabicPeriod"/>
              <a:tabLst>
                <a:tab pos="685800" algn="l"/>
              </a:tabLst>
            </a:pPr>
            <a:r>
              <a:rPr lang="en-US" sz="1600" dirty="0">
                <a:effectLst/>
                <a:latin typeface="Calibri" panose="020F0502020204030204" pitchFamily="34" charset="0"/>
                <a:ea typeface="Calibri" panose="020F0502020204030204" pitchFamily="34" charset="0"/>
                <a:cs typeface="Calibri" panose="020F0502020204030204" pitchFamily="34" charset="0"/>
              </a:rPr>
              <a:t>Interpret Model Results</a:t>
            </a:r>
          </a:p>
          <a:p>
            <a:pPr marL="457200" lvl="0" indent="-457200">
              <a:lnSpc>
                <a:spcPct val="100000"/>
              </a:lnSpc>
              <a:buFont typeface="+mj-lt"/>
              <a:buAutoNum type="arabicPeriod"/>
              <a:tabLst>
                <a:tab pos="685800" algn="l"/>
              </a:tabLst>
            </a:pPr>
            <a:r>
              <a:rPr lang="en-US" sz="1600" dirty="0">
                <a:effectLst/>
                <a:latin typeface="Calibri" panose="020F0502020204030204" pitchFamily="34" charset="0"/>
                <a:ea typeface="Calibri" panose="020F0502020204030204" pitchFamily="34" charset="0"/>
                <a:cs typeface="Calibri" panose="020F0502020204030204" pitchFamily="34" charset="0"/>
              </a:rPr>
              <a:t>Deploy the Model</a:t>
            </a:r>
          </a:p>
          <a:p>
            <a:pPr marL="457200" lvl="0" indent="-457200">
              <a:lnSpc>
                <a:spcPct val="100000"/>
              </a:lnSpc>
              <a:buFont typeface="+mj-lt"/>
              <a:buAutoNum type="arabicPeriod"/>
              <a:tabLst>
                <a:tab pos="685800" algn="l"/>
              </a:tabLst>
            </a:pPr>
            <a:r>
              <a:rPr lang="en-US" sz="1600" dirty="0">
                <a:effectLst/>
                <a:latin typeface="Calibri" panose="020F0502020204030204" pitchFamily="34" charset="0"/>
                <a:ea typeface="Calibri" panose="020F0502020204030204" pitchFamily="34" charset="0"/>
                <a:cs typeface="Calibri" panose="020F0502020204030204" pitchFamily="34" charset="0"/>
              </a:rPr>
              <a:t>Conclusion</a:t>
            </a:r>
            <a:endParaRPr lang="en-CA" sz="1600" dirty="0"/>
          </a:p>
        </p:txBody>
      </p:sp>
      <p:pic>
        <p:nvPicPr>
          <p:cNvPr id="13" name="Graphic 12" descr="Magnifying glass">
            <a:extLst>
              <a:ext uri="{FF2B5EF4-FFF2-40B4-BE49-F238E27FC236}">
                <a16:creationId xmlns:a16="http://schemas.microsoft.com/office/drawing/2014/main" id="{CAD78296-F624-4FB3-5B67-E7CD0A08DC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9363" y="1361055"/>
            <a:ext cx="3657303" cy="3657303"/>
          </a:xfrm>
          <a:prstGeom prst="rect">
            <a:avLst/>
          </a:prstGeom>
        </p:spPr>
      </p:pic>
    </p:spTree>
    <p:extLst>
      <p:ext uri="{BB962C8B-B14F-4D97-AF65-F5344CB8AC3E}">
        <p14:creationId xmlns:p14="http://schemas.microsoft.com/office/powerpoint/2010/main" val="519657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F8E7C-197A-63FB-03B7-E08AFED0DBC7}"/>
              </a:ext>
            </a:extLst>
          </p:cNvPr>
          <p:cNvSpPr>
            <a:spLocks noGrp="1"/>
          </p:cNvSpPr>
          <p:nvPr>
            <p:ph type="title"/>
          </p:nvPr>
        </p:nvSpPr>
        <p:spPr>
          <a:xfrm>
            <a:off x="609600" y="261258"/>
            <a:ext cx="10972800" cy="998375"/>
          </a:xfrm>
        </p:spPr>
        <p:txBody>
          <a:bodyPr>
            <a:normAutofit/>
          </a:bodyPr>
          <a:lstStyle/>
          <a:p>
            <a:r>
              <a:rPr lang="en-CA" sz="3600" b="1" dirty="0">
                <a:solidFill>
                  <a:schemeClr val="accent3">
                    <a:lumMod val="50000"/>
                  </a:schemeClr>
                </a:solidFill>
                <a:latin typeface="Calibri" panose="020F0502020204030204" pitchFamily="34" charset="0"/>
                <a:ea typeface="Calibri" panose="020F0502020204030204" pitchFamily="34" charset="0"/>
                <a:cs typeface="Calibri" panose="020F0502020204030204" pitchFamily="34" charset="0"/>
              </a:rPr>
              <a:t>Problem Statement and Identify Stakeholders</a:t>
            </a:r>
          </a:p>
        </p:txBody>
      </p:sp>
      <p:graphicFrame>
        <p:nvGraphicFramePr>
          <p:cNvPr id="5" name="Content Placeholder 2">
            <a:extLst>
              <a:ext uri="{FF2B5EF4-FFF2-40B4-BE49-F238E27FC236}">
                <a16:creationId xmlns:a16="http://schemas.microsoft.com/office/drawing/2014/main" id="{0FB9BC30-C6DC-5EE9-DDE6-45F3D89622D6}"/>
              </a:ext>
            </a:extLst>
          </p:cNvPr>
          <p:cNvGraphicFramePr>
            <a:graphicFrameLocks noGrp="1"/>
          </p:cNvGraphicFramePr>
          <p:nvPr>
            <p:ph idx="1"/>
            <p:extLst>
              <p:ext uri="{D42A27DB-BD31-4B8C-83A1-F6EECF244321}">
                <p14:modId xmlns:p14="http://schemas.microsoft.com/office/powerpoint/2010/main" val="50034103"/>
              </p:ext>
            </p:extLst>
          </p:nvPr>
        </p:nvGraphicFramePr>
        <p:xfrm>
          <a:off x="609599" y="1630752"/>
          <a:ext cx="11198943" cy="4848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78854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A46C5F3-4EAC-473B-BD72-1219E833DB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12231725-D083-4E0F-9428-1C2635189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2140699"/>
            <a:ext cx="12192000" cy="4717301"/>
          </a:xfrm>
          <a:custGeom>
            <a:avLst/>
            <a:gdLst>
              <a:gd name="connsiteX0" fmla="*/ 8930642 w 12192000"/>
              <a:gd name="connsiteY0" fmla="*/ 4273734 h 4717301"/>
              <a:gd name="connsiteX1" fmla="*/ 9143134 w 12192000"/>
              <a:gd name="connsiteY1" fmla="*/ 4396362 h 4717301"/>
              <a:gd name="connsiteX2" fmla="*/ 9043549 w 12192000"/>
              <a:gd name="connsiteY2" fmla="*/ 4693978 h 4717301"/>
              <a:gd name="connsiteX3" fmla="*/ 8745984 w 12192000"/>
              <a:gd name="connsiteY3" fmla="*/ 4594249 h 4717301"/>
              <a:gd name="connsiteX4" fmla="*/ 8845568 w 12192000"/>
              <a:gd name="connsiteY4" fmla="*/ 4296634 h 4717301"/>
              <a:gd name="connsiteX5" fmla="*/ 8930642 w 12192000"/>
              <a:gd name="connsiteY5" fmla="*/ 4273734 h 4717301"/>
              <a:gd name="connsiteX6" fmla="*/ 9842642 w 12192000"/>
              <a:gd name="connsiteY6" fmla="*/ 3718743 h 4717301"/>
              <a:gd name="connsiteX7" fmla="*/ 10272210 w 12192000"/>
              <a:gd name="connsiteY7" fmla="*/ 3966645 h 4717301"/>
              <a:gd name="connsiteX8" fmla="*/ 10070896 w 12192000"/>
              <a:gd name="connsiteY8" fmla="*/ 4568292 h 4717301"/>
              <a:gd name="connsiteX9" fmla="*/ 9469346 w 12192000"/>
              <a:gd name="connsiteY9" fmla="*/ 4366686 h 4717301"/>
              <a:gd name="connsiteX10" fmla="*/ 9670660 w 12192000"/>
              <a:gd name="connsiteY10" fmla="*/ 3765038 h 4717301"/>
              <a:gd name="connsiteX11" fmla="*/ 9842642 w 12192000"/>
              <a:gd name="connsiteY11" fmla="*/ 3718743 h 4717301"/>
              <a:gd name="connsiteX12" fmla="*/ 0 w 12192000"/>
              <a:gd name="connsiteY12" fmla="*/ 0 h 4717301"/>
              <a:gd name="connsiteX13" fmla="*/ 12192000 w 12192000"/>
              <a:gd name="connsiteY13" fmla="*/ 0 h 4717301"/>
              <a:gd name="connsiteX14" fmla="*/ 12192000 w 12192000"/>
              <a:gd name="connsiteY14" fmla="*/ 3369891 h 4717301"/>
              <a:gd name="connsiteX15" fmla="*/ 12124015 w 12192000"/>
              <a:gd name="connsiteY15" fmla="*/ 3410713 h 4717301"/>
              <a:gd name="connsiteX16" fmla="*/ 11077457 w 12192000"/>
              <a:gd name="connsiteY16" fmla="*/ 3501725 h 4717301"/>
              <a:gd name="connsiteX17" fmla="*/ 9867246 w 12192000"/>
              <a:gd name="connsiteY17" fmla="*/ 3351592 h 4717301"/>
              <a:gd name="connsiteX18" fmla="*/ 8994802 w 12192000"/>
              <a:gd name="connsiteY18" fmla="*/ 3878378 h 4717301"/>
              <a:gd name="connsiteX19" fmla="*/ 6994655 w 12192000"/>
              <a:gd name="connsiteY19" fmla="*/ 4335637 h 4717301"/>
              <a:gd name="connsiteX20" fmla="*/ 6287534 w 12192000"/>
              <a:gd name="connsiteY20" fmla="*/ 3714199 h 4717301"/>
              <a:gd name="connsiteX21" fmla="*/ 4392596 w 12192000"/>
              <a:gd name="connsiteY21" fmla="*/ 3392344 h 4717301"/>
              <a:gd name="connsiteX22" fmla="*/ 3014500 w 12192000"/>
              <a:gd name="connsiteY22" fmla="*/ 4100222 h 4717301"/>
              <a:gd name="connsiteX23" fmla="*/ 86414 w 12192000"/>
              <a:gd name="connsiteY23" fmla="*/ 3903305 h 4717301"/>
              <a:gd name="connsiteX24" fmla="*/ 0 w 12192000"/>
              <a:gd name="connsiteY24" fmla="*/ 3840566 h 471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92000" h="4717301">
                <a:moveTo>
                  <a:pt x="8930642" y="4273734"/>
                </a:moveTo>
                <a:cubicBezTo>
                  <a:pt x="9016941" y="4268381"/>
                  <a:pt x="9102130" y="4314070"/>
                  <a:pt x="9143134" y="4396362"/>
                </a:cubicBezTo>
                <a:cubicBezTo>
                  <a:pt x="9197806" y="4506087"/>
                  <a:pt x="9153221" y="4639333"/>
                  <a:pt x="9043549" y="4693978"/>
                </a:cubicBezTo>
                <a:cubicBezTo>
                  <a:pt x="8933879" y="4748622"/>
                  <a:pt x="8800655" y="4703973"/>
                  <a:pt x="8745984" y="4594249"/>
                </a:cubicBezTo>
                <a:cubicBezTo>
                  <a:pt x="8691311" y="4484525"/>
                  <a:pt x="8735897" y="4351279"/>
                  <a:pt x="8845568" y="4296634"/>
                </a:cubicBezTo>
                <a:cubicBezTo>
                  <a:pt x="8872986" y="4282973"/>
                  <a:pt x="8901875" y="4275517"/>
                  <a:pt x="8930642" y="4273734"/>
                </a:cubicBezTo>
                <a:close/>
                <a:moveTo>
                  <a:pt x="9842642" y="3718743"/>
                </a:moveTo>
                <a:cubicBezTo>
                  <a:pt x="10017101" y="3707923"/>
                  <a:pt x="10189318" y="3800286"/>
                  <a:pt x="10272210" y="3966645"/>
                </a:cubicBezTo>
                <a:cubicBezTo>
                  <a:pt x="10382732" y="4188458"/>
                  <a:pt x="10292600" y="4457825"/>
                  <a:pt x="10070896" y="4568292"/>
                </a:cubicBezTo>
                <a:cubicBezTo>
                  <a:pt x="9849191" y="4678760"/>
                  <a:pt x="9579867" y="4588498"/>
                  <a:pt x="9469346" y="4366686"/>
                </a:cubicBezTo>
                <a:cubicBezTo>
                  <a:pt x="9358824" y="4144873"/>
                  <a:pt x="9448956" y="3875506"/>
                  <a:pt x="9670660" y="3765038"/>
                </a:cubicBezTo>
                <a:cubicBezTo>
                  <a:pt x="9726087" y="3737421"/>
                  <a:pt x="9784490" y="3722349"/>
                  <a:pt x="9842642" y="3718743"/>
                </a:cubicBezTo>
                <a:close/>
                <a:moveTo>
                  <a:pt x="0" y="0"/>
                </a:moveTo>
                <a:lnTo>
                  <a:pt x="12192000" y="0"/>
                </a:lnTo>
                <a:lnTo>
                  <a:pt x="12192000" y="3369891"/>
                </a:lnTo>
                <a:lnTo>
                  <a:pt x="12124015" y="3410713"/>
                </a:lnTo>
                <a:cubicBezTo>
                  <a:pt x="11792041" y="3581538"/>
                  <a:pt x="11443617" y="3577252"/>
                  <a:pt x="11077457" y="3501725"/>
                </a:cubicBezTo>
                <a:cubicBezTo>
                  <a:pt x="10679189" y="3419860"/>
                  <a:pt x="10271734" y="3358281"/>
                  <a:pt x="9867246" y="3351592"/>
                </a:cubicBezTo>
                <a:cubicBezTo>
                  <a:pt x="9492336" y="3345611"/>
                  <a:pt x="9239136" y="3626329"/>
                  <a:pt x="8994802" y="3878378"/>
                </a:cubicBezTo>
                <a:cubicBezTo>
                  <a:pt x="8385954" y="4506678"/>
                  <a:pt x="7695268" y="4690742"/>
                  <a:pt x="6994655" y="4335637"/>
                </a:cubicBezTo>
                <a:cubicBezTo>
                  <a:pt x="6722938" y="4197922"/>
                  <a:pt x="6494843" y="3948626"/>
                  <a:pt x="6287534" y="3714199"/>
                </a:cubicBezTo>
                <a:cubicBezTo>
                  <a:pt x="5731733" y="3085491"/>
                  <a:pt x="5043559" y="3067499"/>
                  <a:pt x="4392596" y="3392344"/>
                </a:cubicBezTo>
                <a:cubicBezTo>
                  <a:pt x="3930423" y="3623867"/>
                  <a:pt x="3492022" y="3908604"/>
                  <a:pt x="3014500" y="4100222"/>
                </a:cubicBezTo>
                <a:cubicBezTo>
                  <a:pt x="1977820" y="4518409"/>
                  <a:pt x="973242" y="4499486"/>
                  <a:pt x="86414" y="3903305"/>
                </a:cubicBezTo>
                <a:lnTo>
                  <a:pt x="0" y="384056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3BA865-D5D2-690D-2FAF-BE4F80C0A780}"/>
              </a:ext>
            </a:extLst>
          </p:cNvPr>
          <p:cNvSpPr>
            <a:spLocks noGrp="1"/>
          </p:cNvSpPr>
          <p:nvPr>
            <p:ph type="title"/>
          </p:nvPr>
        </p:nvSpPr>
        <p:spPr>
          <a:xfrm>
            <a:off x="609600" y="557784"/>
            <a:ext cx="10972800" cy="447051"/>
          </a:xfrm>
        </p:spPr>
        <p:txBody>
          <a:bodyPr>
            <a:noAutofit/>
          </a:bodyPr>
          <a:lstStyle/>
          <a:p>
            <a:r>
              <a:rPr lang="en-CA" sz="3600" b="1" dirty="0">
                <a:solidFill>
                  <a:schemeClr val="accent3">
                    <a:lumMod val="50000"/>
                  </a:schemeClr>
                </a:solidFill>
                <a:latin typeface="Calibri" panose="020F0502020204030204" pitchFamily="34" charset="0"/>
                <a:ea typeface="Calibri" panose="020F0502020204030204" pitchFamily="34" charset="0"/>
                <a:cs typeface="Calibri" panose="020F0502020204030204" pitchFamily="34" charset="0"/>
              </a:rPr>
              <a:t>Data Collection and Methodology</a:t>
            </a:r>
          </a:p>
        </p:txBody>
      </p:sp>
      <p:graphicFrame>
        <p:nvGraphicFramePr>
          <p:cNvPr id="20" name="Content Placeholder 2">
            <a:extLst>
              <a:ext uri="{FF2B5EF4-FFF2-40B4-BE49-F238E27FC236}">
                <a16:creationId xmlns:a16="http://schemas.microsoft.com/office/drawing/2014/main" id="{3767F958-D104-B1B5-C1AC-38F81EE7BC56}"/>
              </a:ext>
            </a:extLst>
          </p:cNvPr>
          <p:cNvGraphicFramePr>
            <a:graphicFrameLocks noGrp="1"/>
          </p:cNvGraphicFramePr>
          <p:nvPr>
            <p:ph idx="1"/>
            <p:extLst>
              <p:ext uri="{D42A27DB-BD31-4B8C-83A1-F6EECF244321}">
                <p14:modId xmlns:p14="http://schemas.microsoft.com/office/powerpoint/2010/main" val="304876109"/>
              </p:ext>
            </p:extLst>
          </p:nvPr>
        </p:nvGraphicFramePr>
        <p:xfrm>
          <a:off x="1341120" y="1055143"/>
          <a:ext cx="5659120" cy="9621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Content Placeholder 6">
            <a:extLst>
              <a:ext uri="{FF2B5EF4-FFF2-40B4-BE49-F238E27FC236}">
                <a16:creationId xmlns:a16="http://schemas.microsoft.com/office/drawing/2014/main" id="{D943A24F-D041-1F57-2738-7146D150766F}"/>
              </a:ext>
            </a:extLst>
          </p:cNvPr>
          <p:cNvGraphicFramePr/>
          <p:nvPr>
            <p:extLst>
              <p:ext uri="{D42A27DB-BD31-4B8C-83A1-F6EECF244321}">
                <p14:modId xmlns:p14="http://schemas.microsoft.com/office/powerpoint/2010/main" val="2918663676"/>
              </p:ext>
            </p:extLst>
          </p:nvPr>
        </p:nvGraphicFramePr>
        <p:xfrm>
          <a:off x="994752" y="5353451"/>
          <a:ext cx="5293361" cy="87936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Title 1">
            <a:extLst>
              <a:ext uri="{FF2B5EF4-FFF2-40B4-BE49-F238E27FC236}">
                <a16:creationId xmlns:a16="http://schemas.microsoft.com/office/drawing/2014/main" id="{85F0509D-4387-5892-2B05-40089DF93506}"/>
              </a:ext>
            </a:extLst>
          </p:cNvPr>
          <p:cNvSpPr txBox="1">
            <a:spLocks/>
          </p:cNvSpPr>
          <p:nvPr/>
        </p:nvSpPr>
        <p:spPr>
          <a:xfrm>
            <a:off x="700200" y="2381498"/>
            <a:ext cx="7914641" cy="694433"/>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a:lnSpc>
                <a:spcPct val="90000"/>
              </a:lnSpc>
              <a:spcAft>
                <a:spcPts val="800"/>
              </a:spcAft>
              <a:tabLst>
                <a:tab pos="685800" algn="l"/>
              </a:tabLst>
            </a:pPr>
            <a:r>
              <a:rPr lang="en-US" sz="3600" b="1" dirty="0">
                <a:solidFill>
                  <a:schemeClr val="accent3">
                    <a:lumMod val="50000"/>
                  </a:schemeClr>
                </a:solidFill>
                <a:latin typeface="Calibri" panose="020F0502020204030204" pitchFamily="34" charset="0"/>
                <a:ea typeface="Calibri" panose="020F0502020204030204" pitchFamily="34" charset="0"/>
                <a:cs typeface="Calibri" panose="020F0502020204030204" pitchFamily="34" charset="0"/>
              </a:rPr>
              <a:t>Exploratory Data Analysis</a:t>
            </a:r>
          </a:p>
        </p:txBody>
      </p:sp>
      <p:sp>
        <p:nvSpPr>
          <p:cNvPr id="8" name="TextBox 7">
            <a:extLst>
              <a:ext uri="{FF2B5EF4-FFF2-40B4-BE49-F238E27FC236}">
                <a16:creationId xmlns:a16="http://schemas.microsoft.com/office/drawing/2014/main" id="{0DD4FFB6-730A-321A-BFCC-49F02A58AE7D}"/>
              </a:ext>
            </a:extLst>
          </p:cNvPr>
          <p:cNvSpPr txBox="1"/>
          <p:nvPr/>
        </p:nvSpPr>
        <p:spPr>
          <a:xfrm>
            <a:off x="1341120" y="3168791"/>
            <a:ext cx="4531361" cy="129586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CA" dirty="0">
                <a:latin typeface="Calibri" panose="020F0502020204030204" pitchFamily="34" charset="0"/>
                <a:ea typeface="Calibri" panose="020F0502020204030204" pitchFamily="34" charset="0"/>
                <a:cs typeface="Calibri" panose="020F0502020204030204" pitchFamily="34" charset="0"/>
              </a:rPr>
              <a:t>Temporal Trends		</a:t>
            </a:r>
          </a:p>
          <a:p>
            <a:pPr marL="285750" indent="-285750">
              <a:lnSpc>
                <a:spcPct val="150000"/>
              </a:lnSpc>
              <a:buFont typeface="Arial" panose="020B0604020202020204" pitchFamily="34" charset="0"/>
              <a:buChar char="•"/>
            </a:pPr>
            <a:r>
              <a:rPr lang="en-CA" dirty="0">
                <a:latin typeface="Calibri" panose="020F0502020204030204" pitchFamily="34" charset="0"/>
                <a:ea typeface="Calibri" panose="020F0502020204030204" pitchFamily="34" charset="0"/>
                <a:cs typeface="Calibri" panose="020F0502020204030204" pitchFamily="34" charset="0"/>
              </a:rPr>
              <a:t>Major Crime Categories</a:t>
            </a:r>
          </a:p>
          <a:p>
            <a:pPr marL="285750" indent="-285750">
              <a:lnSpc>
                <a:spcPct val="150000"/>
              </a:lnSpc>
              <a:buFont typeface="Arial" panose="020B0604020202020204" pitchFamily="34" charset="0"/>
              <a:buChar char="•"/>
            </a:pPr>
            <a:r>
              <a:rPr lang="en-CA" dirty="0">
                <a:latin typeface="Calibri" panose="020F0502020204030204" pitchFamily="34" charset="0"/>
                <a:ea typeface="Calibri" panose="020F0502020204030204" pitchFamily="34" charset="0"/>
                <a:cs typeface="Calibri" panose="020F0502020204030204" pitchFamily="34" charset="0"/>
              </a:rPr>
              <a:t>Police Division Analysis</a:t>
            </a:r>
          </a:p>
        </p:txBody>
      </p:sp>
      <p:sp>
        <p:nvSpPr>
          <p:cNvPr id="9" name="TextBox 8">
            <a:extLst>
              <a:ext uri="{FF2B5EF4-FFF2-40B4-BE49-F238E27FC236}">
                <a16:creationId xmlns:a16="http://schemas.microsoft.com/office/drawing/2014/main" id="{C15D2F98-C41B-2A5C-A0DF-A9CD4A3F8106}"/>
              </a:ext>
            </a:extLst>
          </p:cNvPr>
          <p:cNvSpPr txBox="1"/>
          <p:nvPr/>
        </p:nvSpPr>
        <p:spPr>
          <a:xfrm>
            <a:off x="5588000" y="3199348"/>
            <a:ext cx="5882641" cy="129586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CA" dirty="0">
                <a:latin typeface="Calibri" panose="020F0502020204030204" pitchFamily="34" charset="0"/>
                <a:ea typeface="Calibri" panose="020F0502020204030204" pitchFamily="34" charset="0"/>
                <a:cs typeface="Calibri" panose="020F0502020204030204" pitchFamily="34" charset="0"/>
              </a:rPr>
              <a:t>Hourly Distribution		</a:t>
            </a:r>
          </a:p>
          <a:p>
            <a:pPr marL="285750" indent="-285750">
              <a:lnSpc>
                <a:spcPct val="150000"/>
              </a:lnSpc>
              <a:buFont typeface="Arial" panose="020B0604020202020204" pitchFamily="34" charset="0"/>
              <a:buChar char="•"/>
            </a:pPr>
            <a:r>
              <a:rPr lang="en-CA" dirty="0">
                <a:latin typeface="Calibri" panose="020F0502020204030204" pitchFamily="34" charset="0"/>
                <a:ea typeface="Calibri" panose="020F0502020204030204" pitchFamily="34" charset="0"/>
                <a:cs typeface="Calibri" panose="020F0502020204030204" pitchFamily="34" charset="0"/>
              </a:rPr>
              <a:t>Neighborhood Crime Rates</a:t>
            </a:r>
          </a:p>
          <a:p>
            <a:pPr marL="285750" indent="-285750">
              <a:lnSpc>
                <a:spcPct val="150000"/>
              </a:lnSpc>
              <a:buFont typeface="Arial" panose="020B0604020202020204" pitchFamily="34" charset="0"/>
              <a:buChar char="•"/>
            </a:pPr>
            <a:r>
              <a:rPr lang="en-CA" dirty="0">
                <a:latin typeface="Calibri" panose="020F0502020204030204" pitchFamily="34" charset="0"/>
                <a:ea typeface="Calibri" panose="020F0502020204030204" pitchFamily="34" charset="0"/>
                <a:cs typeface="Calibri" panose="020F0502020204030204" pitchFamily="34" charset="0"/>
              </a:rPr>
              <a:t>Premises Type and Day of Week Trend Analysis</a:t>
            </a:r>
          </a:p>
        </p:txBody>
      </p:sp>
      <p:sp>
        <p:nvSpPr>
          <p:cNvPr id="11" name="TextBox 10">
            <a:extLst>
              <a:ext uri="{FF2B5EF4-FFF2-40B4-BE49-F238E27FC236}">
                <a16:creationId xmlns:a16="http://schemas.microsoft.com/office/drawing/2014/main" id="{D2D38BFB-7522-BE83-1285-E3A889FECB48}"/>
              </a:ext>
            </a:extLst>
          </p:cNvPr>
          <p:cNvSpPr txBox="1"/>
          <p:nvPr/>
        </p:nvSpPr>
        <p:spPr>
          <a:xfrm>
            <a:off x="810678" y="4569853"/>
            <a:ext cx="9194801" cy="646331"/>
          </a:xfrm>
          <a:prstGeom prst="rect">
            <a:avLst/>
          </a:prstGeom>
          <a:noFill/>
        </p:spPr>
        <p:txBody>
          <a:bodyPr wrap="square">
            <a:spAutoFit/>
          </a:bodyPr>
          <a:lstStyle/>
          <a:p>
            <a:r>
              <a:rPr lang="en-US" sz="3600" b="1" kern="1200" dirty="0">
                <a:solidFill>
                  <a:schemeClr val="accent3">
                    <a:lumMod val="50000"/>
                  </a:schemeClr>
                </a:solidFill>
                <a:latin typeface="Calibri" panose="020F0502020204030204" pitchFamily="34" charset="0"/>
                <a:ea typeface="Calibri" panose="020F0502020204030204" pitchFamily="34" charset="0"/>
                <a:cs typeface="Calibri" panose="020F0502020204030204" pitchFamily="34" charset="0"/>
              </a:rPr>
              <a:t>Feature Engineering/Data Preprocessing</a:t>
            </a:r>
            <a:endParaRPr lang="en-CA" sz="3600" dirty="0"/>
          </a:p>
        </p:txBody>
      </p:sp>
    </p:spTree>
    <p:extLst>
      <p:ext uri="{BB962C8B-B14F-4D97-AF65-F5344CB8AC3E}">
        <p14:creationId xmlns:p14="http://schemas.microsoft.com/office/powerpoint/2010/main" val="3957911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2"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1FFE435-0754-492D-B815-BD114217D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7EF79062-B5BB-45DF-810C-95A324A9D6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2140699"/>
            <a:ext cx="12192000" cy="4717301"/>
          </a:xfrm>
          <a:custGeom>
            <a:avLst/>
            <a:gdLst>
              <a:gd name="connsiteX0" fmla="*/ 8930642 w 12192000"/>
              <a:gd name="connsiteY0" fmla="*/ 4273734 h 4717301"/>
              <a:gd name="connsiteX1" fmla="*/ 9143134 w 12192000"/>
              <a:gd name="connsiteY1" fmla="*/ 4396362 h 4717301"/>
              <a:gd name="connsiteX2" fmla="*/ 9043549 w 12192000"/>
              <a:gd name="connsiteY2" fmla="*/ 4693978 h 4717301"/>
              <a:gd name="connsiteX3" fmla="*/ 8745984 w 12192000"/>
              <a:gd name="connsiteY3" fmla="*/ 4594249 h 4717301"/>
              <a:gd name="connsiteX4" fmla="*/ 8845568 w 12192000"/>
              <a:gd name="connsiteY4" fmla="*/ 4296634 h 4717301"/>
              <a:gd name="connsiteX5" fmla="*/ 8930642 w 12192000"/>
              <a:gd name="connsiteY5" fmla="*/ 4273734 h 4717301"/>
              <a:gd name="connsiteX6" fmla="*/ 9842642 w 12192000"/>
              <a:gd name="connsiteY6" fmla="*/ 3718743 h 4717301"/>
              <a:gd name="connsiteX7" fmla="*/ 10272210 w 12192000"/>
              <a:gd name="connsiteY7" fmla="*/ 3966645 h 4717301"/>
              <a:gd name="connsiteX8" fmla="*/ 10070896 w 12192000"/>
              <a:gd name="connsiteY8" fmla="*/ 4568292 h 4717301"/>
              <a:gd name="connsiteX9" fmla="*/ 9469346 w 12192000"/>
              <a:gd name="connsiteY9" fmla="*/ 4366686 h 4717301"/>
              <a:gd name="connsiteX10" fmla="*/ 9670660 w 12192000"/>
              <a:gd name="connsiteY10" fmla="*/ 3765038 h 4717301"/>
              <a:gd name="connsiteX11" fmla="*/ 9842642 w 12192000"/>
              <a:gd name="connsiteY11" fmla="*/ 3718743 h 4717301"/>
              <a:gd name="connsiteX12" fmla="*/ 0 w 12192000"/>
              <a:gd name="connsiteY12" fmla="*/ 0 h 4717301"/>
              <a:gd name="connsiteX13" fmla="*/ 12192000 w 12192000"/>
              <a:gd name="connsiteY13" fmla="*/ 0 h 4717301"/>
              <a:gd name="connsiteX14" fmla="*/ 12192000 w 12192000"/>
              <a:gd name="connsiteY14" fmla="*/ 3369891 h 4717301"/>
              <a:gd name="connsiteX15" fmla="*/ 12124015 w 12192000"/>
              <a:gd name="connsiteY15" fmla="*/ 3410713 h 4717301"/>
              <a:gd name="connsiteX16" fmla="*/ 11077457 w 12192000"/>
              <a:gd name="connsiteY16" fmla="*/ 3501725 h 4717301"/>
              <a:gd name="connsiteX17" fmla="*/ 9867246 w 12192000"/>
              <a:gd name="connsiteY17" fmla="*/ 3351592 h 4717301"/>
              <a:gd name="connsiteX18" fmla="*/ 8994802 w 12192000"/>
              <a:gd name="connsiteY18" fmla="*/ 3878378 h 4717301"/>
              <a:gd name="connsiteX19" fmla="*/ 6994655 w 12192000"/>
              <a:gd name="connsiteY19" fmla="*/ 4335637 h 4717301"/>
              <a:gd name="connsiteX20" fmla="*/ 6287534 w 12192000"/>
              <a:gd name="connsiteY20" fmla="*/ 3714199 h 4717301"/>
              <a:gd name="connsiteX21" fmla="*/ 4392596 w 12192000"/>
              <a:gd name="connsiteY21" fmla="*/ 3392344 h 4717301"/>
              <a:gd name="connsiteX22" fmla="*/ 3014500 w 12192000"/>
              <a:gd name="connsiteY22" fmla="*/ 4100222 h 4717301"/>
              <a:gd name="connsiteX23" fmla="*/ 86414 w 12192000"/>
              <a:gd name="connsiteY23" fmla="*/ 3903305 h 4717301"/>
              <a:gd name="connsiteX24" fmla="*/ 0 w 12192000"/>
              <a:gd name="connsiteY24" fmla="*/ 3840566 h 471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92000" h="4717301">
                <a:moveTo>
                  <a:pt x="8930642" y="4273734"/>
                </a:moveTo>
                <a:cubicBezTo>
                  <a:pt x="9016941" y="4268381"/>
                  <a:pt x="9102130" y="4314070"/>
                  <a:pt x="9143134" y="4396362"/>
                </a:cubicBezTo>
                <a:cubicBezTo>
                  <a:pt x="9197806" y="4506087"/>
                  <a:pt x="9153221" y="4639333"/>
                  <a:pt x="9043549" y="4693978"/>
                </a:cubicBezTo>
                <a:cubicBezTo>
                  <a:pt x="8933879" y="4748622"/>
                  <a:pt x="8800655" y="4703973"/>
                  <a:pt x="8745984" y="4594249"/>
                </a:cubicBezTo>
                <a:cubicBezTo>
                  <a:pt x="8691311" y="4484525"/>
                  <a:pt x="8735897" y="4351279"/>
                  <a:pt x="8845568" y="4296634"/>
                </a:cubicBezTo>
                <a:cubicBezTo>
                  <a:pt x="8872986" y="4282973"/>
                  <a:pt x="8901875" y="4275517"/>
                  <a:pt x="8930642" y="4273734"/>
                </a:cubicBezTo>
                <a:close/>
                <a:moveTo>
                  <a:pt x="9842642" y="3718743"/>
                </a:moveTo>
                <a:cubicBezTo>
                  <a:pt x="10017101" y="3707923"/>
                  <a:pt x="10189318" y="3800286"/>
                  <a:pt x="10272210" y="3966645"/>
                </a:cubicBezTo>
                <a:cubicBezTo>
                  <a:pt x="10382732" y="4188458"/>
                  <a:pt x="10292600" y="4457825"/>
                  <a:pt x="10070896" y="4568292"/>
                </a:cubicBezTo>
                <a:cubicBezTo>
                  <a:pt x="9849191" y="4678760"/>
                  <a:pt x="9579867" y="4588498"/>
                  <a:pt x="9469346" y="4366686"/>
                </a:cubicBezTo>
                <a:cubicBezTo>
                  <a:pt x="9358824" y="4144873"/>
                  <a:pt x="9448956" y="3875506"/>
                  <a:pt x="9670660" y="3765038"/>
                </a:cubicBezTo>
                <a:cubicBezTo>
                  <a:pt x="9726087" y="3737421"/>
                  <a:pt x="9784490" y="3722349"/>
                  <a:pt x="9842642" y="3718743"/>
                </a:cubicBezTo>
                <a:close/>
                <a:moveTo>
                  <a:pt x="0" y="0"/>
                </a:moveTo>
                <a:lnTo>
                  <a:pt x="12192000" y="0"/>
                </a:lnTo>
                <a:lnTo>
                  <a:pt x="12192000" y="3369891"/>
                </a:lnTo>
                <a:lnTo>
                  <a:pt x="12124015" y="3410713"/>
                </a:lnTo>
                <a:cubicBezTo>
                  <a:pt x="11792041" y="3581538"/>
                  <a:pt x="11443617" y="3577252"/>
                  <a:pt x="11077457" y="3501725"/>
                </a:cubicBezTo>
                <a:cubicBezTo>
                  <a:pt x="10679189" y="3419860"/>
                  <a:pt x="10271734" y="3358281"/>
                  <a:pt x="9867246" y="3351592"/>
                </a:cubicBezTo>
                <a:cubicBezTo>
                  <a:pt x="9492336" y="3345611"/>
                  <a:pt x="9239136" y="3626329"/>
                  <a:pt x="8994802" y="3878378"/>
                </a:cubicBezTo>
                <a:cubicBezTo>
                  <a:pt x="8385954" y="4506678"/>
                  <a:pt x="7695268" y="4690742"/>
                  <a:pt x="6994655" y="4335637"/>
                </a:cubicBezTo>
                <a:cubicBezTo>
                  <a:pt x="6722938" y="4197922"/>
                  <a:pt x="6494843" y="3948626"/>
                  <a:pt x="6287534" y="3714199"/>
                </a:cubicBezTo>
                <a:cubicBezTo>
                  <a:pt x="5731733" y="3085491"/>
                  <a:pt x="5043559" y="3067499"/>
                  <a:pt x="4392596" y="3392344"/>
                </a:cubicBezTo>
                <a:cubicBezTo>
                  <a:pt x="3930423" y="3623867"/>
                  <a:pt x="3492022" y="3908604"/>
                  <a:pt x="3014500" y="4100222"/>
                </a:cubicBezTo>
                <a:cubicBezTo>
                  <a:pt x="1977820" y="4518409"/>
                  <a:pt x="973242" y="4499486"/>
                  <a:pt x="86414" y="3903305"/>
                </a:cubicBezTo>
                <a:lnTo>
                  <a:pt x="0" y="384056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DF8E7C-197A-63FB-03B7-E08AFED0DBC7}"/>
              </a:ext>
            </a:extLst>
          </p:cNvPr>
          <p:cNvSpPr>
            <a:spLocks noGrp="1"/>
          </p:cNvSpPr>
          <p:nvPr>
            <p:ph type="title"/>
          </p:nvPr>
        </p:nvSpPr>
        <p:spPr>
          <a:xfrm>
            <a:off x="609600" y="669856"/>
            <a:ext cx="10577804" cy="1451174"/>
          </a:xfrm>
        </p:spPr>
        <p:txBody>
          <a:bodyPr vert="horz" lIns="91440" tIns="45720" rIns="91440" bIns="45720" rtlCol="0" anchor="ctr">
            <a:normAutofit/>
          </a:bodyPr>
          <a:lstStyle/>
          <a:p>
            <a:pPr>
              <a:lnSpc>
                <a:spcPct val="90000"/>
              </a:lnSpc>
            </a:pPr>
            <a:r>
              <a:rPr lang="en-US" sz="4600" b="1" dirty="0">
                <a:solidFill>
                  <a:schemeClr val="accent3">
                    <a:lumMod val="50000"/>
                  </a:schemeClr>
                </a:solidFill>
                <a:latin typeface="Calibri" panose="020F0502020204030204" pitchFamily="34" charset="0"/>
                <a:ea typeface="Calibri" panose="020F0502020204030204" pitchFamily="34" charset="0"/>
                <a:cs typeface="Calibri" panose="020F0502020204030204" pitchFamily="34" charset="0"/>
              </a:rPr>
              <a:t>O</a:t>
            </a:r>
            <a:r>
              <a:rPr lang="en-US" sz="4600" b="1" i="0" dirty="0">
                <a:solidFill>
                  <a:schemeClr val="accent3">
                    <a:lumMod val="50000"/>
                  </a:schemeClr>
                </a:solidFill>
                <a:effectLst/>
                <a:latin typeface="Calibri" panose="020F0502020204030204" pitchFamily="34" charset="0"/>
                <a:ea typeface="Calibri" panose="020F0502020204030204" pitchFamily="34" charset="0"/>
                <a:cs typeface="Calibri" panose="020F0502020204030204" pitchFamily="34" charset="0"/>
              </a:rPr>
              <a:t>verview of the Data Modeling phase</a:t>
            </a:r>
            <a:endParaRPr lang="en-US" sz="4600" b="1" dirty="0">
              <a:solidFill>
                <a:schemeClr val="accent3">
                  <a:lumMod val="50000"/>
                </a:schemeClr>
              </a:solidFill>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8" name="Content Placeholder 2">
            <a:extLst>
              <a:ext uri="{FF2B5EF4-FFF2-40B4-BE49-F238E27FC236}">
                <a16:creationId xmlns:a16="http://schemas.microsoft.com/office/drawing/2014/main" id="{7B4DFE48-B117-48BE-682A-35B32880019C}"/>
              </a:ext>
            </a:extLst>
          </p:cNvPr>
          <p:cNvGraphicFramePr>
            <a:graphicFrameLocks noGrp="1"/>
          </p:cNvGraphicFramePr>
          <p:nvPr>
            <p:ph idx="1"/>
            <p:extLst>
              <p:ext uri="{D42A27DB-BD31-4B8C-83A1-F6EECF244321}">
                <p14:modId xmlns:p14="http://schemas.microsoft.com/office/powerpoint/2010/main" val="2561108170"/>
              </p:ext>
            </p:extLst>
          </p:nvPr>
        </p:nvGraphicFramePr>
        <p:xfrm>
          <a:off x="609600" y="2106613"/>
          <a:ext cx="10972800" cy="4035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540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368B1-3E7F-CFDC-2D34-62ED4EED70B2}"/>
              </a:ext>
            </a:extLst>
          </p:cNvPr>
          <p:cNvSpPr>
            <a:spLocks noGrp="1"/>
          </p:cNvSpPr>
          <p:nvPr>
            <p:ph type="title"/>
          </p:nvPr>
        </p:nvSpPr>
        <p:spPr>
          <a:xfrm>
            <a:off x="429208" y="158620"/>
            <a:ext cx="11153192" cy="1045030"/>
          </a:xfrm>
        </p:spPr>
        <p:txBody>
          <a:bodyPr>
            <a:normAutofit fontScale="90000"/>
          </a:bodyPr>
          <a:lstStyle/>
          <a:p>
            <a:br>
              <a:rPr lang="en-CA" b="1" i="0" dirty="0">
                <a:effectLst/>
                <a:latin typeface="-apple-system"/>
              </a:rPr>
            </a:br>
            <a:endParaRPr lang="en-CA" dirty="0"/>
          </a:p>
        </p:txBody>
      </p:sp>
      <p:sp>
        <p:nvSpPr>
          <p:cNvPr id="5" name="TextBox 4">
            <a:extLst>
              <a:ext uri="{FF2B5EF4-FFF2-40B4-BE49-F238E27FC236}">
                <a16:creationId xmlns:a16="http://schemas.microsoft.com/office/drawing/2014/main" id="{46079B6E-F43C-BF6F-F980-3BD759323E5E}"/>
              </a:ext>
            </a:extLst>
          </p:cNvPr>
          <p:cNvSpPr txBox="1"/>
          <p:nvPr/>
        </p:nvSpPr>
        <p:spPr>
          <a:xfrm>
            <a:off x="699795" y="49973"/>
            <a:ext cx="11153192" cy="1415772"/>
          </a:xfrm>
          <a:prstGeom prst="rect">
            <a:avLst/>
          </a:prstGeom>
          <a:noFill/>
        </p:spPr>
        <p:txBody>
          <a:bodyPr wrap="square">
            <a:spAutoFit/>
          </a:bodyPr>
          <a:lstStyle/>
          <a:p>
            <a:br>
              <a:rPr lang="en-CA" sz="4000" b="1" i="0" dirty="0">
                <a:effectLst/>
                <a:latin typeface="Calibri" panose="020F0502020204030204" pitchFamily="34" charset="0"/>
                <a:ea typeface="Calibri" panose="020F0502020204030204" pitchFamily="34" charset="0"/>
                <a:cs typeface="Calibri" panose="020F0502020204030204" pitchFamily="34" charset="0"/>
              </a:rPr>
            </a:br>
            <a:r>
              <a:rPr lang="en-CA" sz="4600" b="1" dirty="0">
                <a:solidFill>
                  <a:schemeClr val="accent3">
                    <a:lumMod val="50000"/>
                  </a:schemeClr>
                </a:solidFill>
                <a:latin typeface="Calibri" panose="020F0502020204030204" pitchFamily="34" charset="0"/>
                <a:ea typeface="Calibri" panose="020F0502020204030204" pitchFamily="34" charset="0"/>
                <a:cs typeface="Calibri" panose="020F0502020204030204" pitchFamily="34" charset="0"/>
              </a:rPr>
              <a:t>Random Forest Classifier Model(Base Model)</a:t>
            </a:r>
          </a:p>
        </p:txBody>
      </p:sp>
      <p:sp>
        <p:nvSpPr>
          <p:cNvPr id="9" name="TextBox 8">
            <a:extLst>
              <a:ext uri="{FF2B5EF4-FFF2-40B4-BE49-F238E27FC236}">
                <a16:creationId xmlns:a16="http://schemas.microsoft.com/office/drawing/2014/main" id="{5C017711-FD72-8DF0-5540-0AD0B5B938A3}"/>
              </a:ext>
            </a:extLst>
          </p:cNvPr>
          <p:cNvSpPr txBox="1"/>
          <p:nvPr/>
        </p:nvSpPr>
        <p:spPr>
          <a:xfrm>
            <a:off x="2425958" y="6363478"/>
            <a:ext cx="9427029" cy="338554"/>
          </a:xfrm>
          <a:prstGeom prst="rect">
            <a:avLst/>
          </a:prstGeom>
          <a:noFill/>
        </p:spPr>
        <p:txBody>
          <a:bodyPr wrap="square" rtlCol="0">
            <a:spAutoFit/>
          </a:bodyPr>
          <a:lstStyle/>
          <a:p>
            <a:r>
              <a:rPr lang="en-CA" sz="1600" b="1" i="1" dirty="0">
                <a:latin typeface="Calibri" panose="020F0502020204030204" pitchFamily="34" charset="0"/>
                <a:ea typeface="Calibri" panose="020F0502020204030204" pitchFamily="34" charset="0"/>
                <a:cs typeface="Calibri" panose="020F0502020204030204" pitchFamily="34" charset="0"/>
              </a:rPr>
              <a:t>Labels: </a:t>
            </a:r>
            <a:r>
              <a:rPr lang="en-CA" sz="1600" i="1" dirty="0">
                <a:latin typeface="Calibri" panose="020F0502020204030204" pitchFamily="34" charset="0"/>
                <a:ea typeface="Calibri" panose="020F0502020204030204" pitchFamily="34" charset="0"/>
                <a:cs typeface="Calibri" panose="020F0502020204030204" pitchFamily="34" charset="0"/>
              </a:rPr>
              <a:t>0 – Assault, 1 – Robbery, 2 – Break &amp; Enter, 3 – Theft Over, 4 – Auto Theft</a:t>
            </a:r>
          </a:p>
        </p:txBody>
      </p:sp>
      <p:sp>
        <p:nvSpPr>
          <p:cNvPr id="6" name="Content Placeholder 5">
            <a:extLst>
              <a:ext uri="{FF2B5EF4-FFF2-40B4-BE49-F238E27FC236}">
                <a16:creationId xmlns:a16="http://schemas.microsoft.com/office/drawing/2014/main" id="{67C27EF1-F0E8-F8B9-1C6D-E875E13F33DD}"/>
              </a:ext>
            </a:extLst>
          </p:cNvPr>
          <p:cNvSpPr>
            <a:spLocks noGrp="1"/>
          </p:cNvSpPr>
          <p:nvPr>
            <p:ph idx="1"/>
          </p:nvPr>
        </p:nvSpPr>
        <p:spPr>
          <a:xfrm>
            <a:off x="830425" y="2062064"/>
            <a:ext cx="5178489" cy="4080673"/>
          </a:xfrm>
        </p:spPr>
        <p:txBody>
          <a:bodyPr>
            <a:normAutofit lnSpcReduction="10000"/>
          </a:bodyPr>
          <a:lstStyle/>
          <a:p>
            <a:pPr marL="285750" indent="-285750" algn="just">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Utilized Random Forest Classifier, an ensemble learning method, for crime rate prediction.</a:t>
            </a:r>
          </a:p>
          <a:p>
            <a:pPr marL="285750" indent="-285750" algn="just">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Split dataset into features (X) and target variable (y) representing Major Crime Indicators (MCI) categories.</a:t>
            </a:r>
          </a:p>
          <a:p>
            <a:pPr marL="285750" indent="-285750" algn="just">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Divided data into 80:20 training/testing sets with random_state=42 for reproducibility.</a:t>
            </a:r>
          </a:p>
          <a:p>
            <a:pPr marL="285750" indent="-285750" algn="just">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Achieved approximately 72% accuracy.</a:t>
            </a:r>
          </a:p>
          <a:p>
            <a:pPr marL="285750" indent="-285750" algn="just">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Some categories, like Auto Theft, showed lower precision and recall scores due to imbalanced data representation.</a:t>
            </a:r>
          </a:p>
          <a:p>
            <a:pPr marL="285750" indent="-285750" algn="just">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Overall, the Random Forest Classifier demonstrates reasonable predictive capabilities with potential for further optimization.</a:t>
            </a:r>
            <a:endParaRPr lang="en-CA" sz="1600" dirty="0">
              <a:latin typeface="Calibri" panose="020F0502020204030204" pitchFamily="34" charset="0"/>
              <a:ea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93217398-DADD-E2BA-5999-4BB683D69BF7}"/>
              </a:ext>
            </a:extLst>
          </p:cNvPr>
          <p:cNvPicPr>
            <a:picLocks noChangeAspect="1"/>
          </p:cNvPicPr>
          <p:nvPr/>
        </p:nvPicPr>
        <p:blipFill>
          <a:blip r:embed="rId3"/>
          <a:stretch>
            <a:fillRect/>
          </a:stretch>
        </p:blipFill>
        <p:spPr>
          <a:xfrm>
            <a:off x="7016621" y="2174033"/>
            <a:ext cx="4740471" cy="3051110"/>
          </a:xfrm>
          <a:prstGeom prst="rect">
            <a:avLst/>
          </a:prstGeom>
        </p:spPr>
      </p:pic>
    </p:spTree>
    <p:extLst>
      <p:ext uri="{BB962C8B-B14F-4D97-AF65-F5344CB8AC3E}">
        <p14:creationId xmlns:p14="http://schemas.microsoft.com/office/powerpoint/2010/main" val="30153141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8"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1380B7A-5B85-4642-8878-2089DEF2C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848D562A-EF99-44C6-AA29-9D3E421772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2299" y="-1"/>
            <a:ext cx="5726653" cy="6858000"/>
          </a:xfrm>
          <a:custGeom>
            <a:avLst/>
            <a:gdLst>
              <a:gd name="connsiteX0" fmla="*/ 615190 w 5726653"/>
              <a:gd name="connsiteY0" fmla="*/ 3536635 h 6858000"/>
              <a:gd name="connsiteX1" fmla="*/ 1124778 w 5726653"/>
              <a:gd name="connsiteY1" fmla="*/ 4046223 h 6858000"/>
              <a:gd name="connsiteX2" fmla="*/ 615190 w 5726653"/>
              <a:gd name="connsiteY2" fmla="*/ 4555811 h 6858000"/>
              <a:gd name="connsiteX3" fmla="*/ 105602 w 5726653"/>
              <a:gd name="connsiteY3" fmla="*/ 4046223 h 6858000"/>
              <a:gd name="connsiteX4" fmla="*/ 615190 w 5726653"/>
              <a:gd name="connsiteY4" fmla="*/ 3536635 h 6858000"/>
              <a:gd name="connsiteX5" fmla="*/ 1497780 w 5726653"/>
              <a:gd name="connsiteY5" fmla="*/ 0 h 6858000"/>
              <a:gd name="connsiteX6" fmla="*/ 5164844 w 5726653"/>
              <a:gd name="connsiteY6" fmla="*/ 0 h 6858000"/>
              <a:gd name="connsiteX7" fmla="*/ 5726653 w 5726653"/>
              <a:gd name="connsiteY7" fmla="*/ 0 h 6858000"/>
              <a:gd name="connsiteX8" fmla="*/ 5726653 w 5726653"/>
              <a:gd name="connsiteY8" fmla="*/ 6858000 h 6858000"/>
              <a:gd name="connsiteX9" fmla="*/ 311757 w 5726653"/>
              <a:gd name="connsiteY9" fmla="*/ 6858000 h 6858000"/>
              <a:gd name="connsiteX10" fmla="*/ 314130 w 5726653"/>
              <a:gd name="connsiteY10" fmla="*/ 6707670 h 6858000"/>
              <a:gd name="connsiteX11" fmla="*/ 599702 w 5726653"/>
              <a:gd name="connsiteY11" fmla="*/ 5670858 h 6858000"/>
              <a:gd name="connsiteX12" fmla="*/ 1211433 w 5726653"/>
              <a:gd name="connsiteY12" fmla="*/ 4641255 h 6858000"/>
              <a:gd name="connsiteX13" fmla="*/ 1053041 w 5726653"/>
              <a:gd name="connsiteY13" fmla="*/ 3164269 h 6858000"/>
              <a:gd name="connsiteX14" fmla="*/ 607048 w 5726653"/>
              <a:gd name="connsiteY14" fmla="*/ 2589405 h 6858000"/>
              <a:gd name="connsiteX15" fmla="*/ 1054915 w 5726653"/>
              <a:gd name="connsiteY15" fmla="*/ 1068099 h 6858000"/>
              <a:gd name="connsiteX16" fmla="*/ 1502877 w 5726653"/>
              <a:gd name="connsiteY16" fmla="*/ 419995 h 6858000"/>
              <a:gd name="connsiteX17" fmla="*/ 1505904 w 5726653"/>
              <a:gd name="connsiteY17" fmla="*/ 184996 h 6858000"/>
              <a:gd name="connsiteX18" fmla="*/ 14543 w 5726653"/>
              <a:gd name="connsiteY18" fmla="*/ 0 h 6858000"/>
              <a:gd name="connsiteX19" fmla="*/ 879351 w 5726653"/>
              <a:gd name="connsiteY19" fmla="*/ 0 h 6858000"/>
              <a:gd name="connsiteX20" fmla="*/ 892053 w 5726653"/>
              <a:gd name="connsiteY20" fmla="*/ 78052 h 6858000"/>
              <a:gd name="connsiteX21" fmla="*/ 561940 w 5726653"/>
              <a:gd name="connsiteY21" fmla="*/ 535443 h 6858000"/>
              <a:gd name="connsiteX22" fmla="*/ 15319 w 5726653"/>
              <a:gd name="connsiteY22" fmla="*/ 219852 h 6858000"/>
              <a:gd name="connsiteX23" fmla="*/ 4234 w 5726653"/>
              <a:gd name="connsiteY23" fmla="*/ 429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726653" h="6858000">
                <a:moveTo>
                  <a:pt x="615190" y="3536635"/>
                </a:moveTo>
                <a:cubicBezTo>
                  <a:pt x="896628" y="3536635"/>
                  <a:pt x="1124778" y="3764785"/>
                  <a:pt x="1124778" y="4046223"/>
                </a:cubicBezTo>
                <a:cubicBezTo>
                  <a:pt x="1124778" y="4327661"/>
                  <a:pt x="896628" y="4555811"/>
                  <a:pt x="615190" y="4555811"/>
                </a:cubicBezTo>
                <a:cubicBezTo>
                  <a:pt x="333752" y="4555811"/>
                  <a:pt x="105602" y="4327661"/>
                  <a:pt x="105602" y="4046223"/>
                </a:cubicBezTo>
                <a:cubicBezTo>
                  <a:pt x="105602" y="3764785"/>
                  <a:pt x="333752" y="3536635"/>
                  <a:pt x="615190" y="3536635"/>
                </a:cubicBezTo>
                <a:close/>
                <a:moveTo>
                  <a:pt x="1497780" y="0"/>
                </a:moveTo>
                <a:lnTo>
                  <a:pt x="5164844" y="0"/>
                </a:lnTo>
                <a:lnTo>
                  <a:pt x="5726653" y="0"/>
                </a:lnTo>
                <a:lnTo>
                  <a:pt x="5726653" y="6858000"/>
                </a:lnTo>
                <a:lnTo>
                  <a:pt x="311757" y="6858000"/>
                </a:lnTo>
                <a:lnTo>
                  <a:pt x="314130" y="6707670"/>
                </a:lnTo>
                <a:cubicBezTo>
                  <a:pt x="335132" y="6366409"/>
                  <a:pt x="433651" y="6019042"/>
                  <a:pt x="599702" y="5670858"/>
                </a:cubicBezTo>
                <a:cubicBezTo>
                  <a:pt x="770257" y="5311556"/>
                  <a:pt x="1010813" y="4986832"/>
                  <a:pt x="1211433" y="4641255"/>
                </a:cubicBezTo>
                <a:cubicBezTo>
                  <a:pt x="1493036" y="4154456"/>
                  <a:pt x="1511835" y="3622744"/>
                  <a:pt x="1053041" y="3164269"/>
                </a:cubicBezTo>
                <a:cubicBezTo>
                  <a:pt x="881977" y="2993264"/>
                  <a:pt x="700422" y="2805523"/>
                  <a:pt x="607048" y="2589405"/>
                </a:cubicBezTo>
                <a:cubicBezTo>
                  <a:pt x="366279" y="2032158"/>
                  <a:pt x="541125" y="1508061"/>
                  <a:pt x="1054915" y="1068099"/>
                </a:cubicBezTo>
                <a:cubicBezTo>
                  <a:pt x="1261027" y="891535"/>
                  <a:pt x="1489688" y="709488"/>
                  <a:pt x="1502877" y="419995"/>
                </a:cubicBezTo>
                <a:cubicBezTo>
                  <a:pt x="1506389" y="341910"/>
                  <a:pt x="1507262" y="263520"/>
                  <a:pt x="1505904" y="184996"/>
                </a:cubicBezTo>
                <a:close/>
                <a:moveTo>
                  <a:pt x="14543" y="0"/>
                </a:moveTo>
                <a:lnTo>
                  <a:pt x="879351" y="0"/>
                </a:lnTo>
                <a:lnTo>
                  <a:pt x="892053" y="78052"/>
                </a:lnTo>
                <a:cubicBezTo>
                  <a:pt x="904492" y="285271"/>
                  <a:pt x="770271" y="479621"/>
                  <a:pt x="561940" y="535443"/>
                </a:cubicBezTo>
                <a:cubicBezTo>
                  <a:pt x="323846" y="599240"/>
                  <a:pt x="79116" y="457945"/>
                  <a:pt x="15319" y="219852"/>
                </a:cubicBezTo>
                <a:cubicBezTo>
                  <a:pt x="-631" y="160329"/>
                  <a:pt x="-3762" y="100391"/>
                  <a:pt x="4234" y="4296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20BC9D-58D7-B2EA-BA98-0B6A76150885}"/>
              </a:ext>
            </a:extLst>
          </p:cNvPr>
          <p:cNvSpPr>
            <a:spLocks noGrp="1"/>
          </p:cNvSpPr>
          <p:nvPr>
            <p:ph type="title"/>
          </p:nvPr>
        </p:nvSpPr>
        <p:spPr>
          <a:xfrm>
            <a:off x="609600" y="517386"/>
            <a:ext cx="5369169" cy="1582784"/>
          </a:xfrm>
        </p:spPr>
        <p:txBody>
          <a:bodyPr>
            <a:normAutofit/>
          </a:bodyPr>
          <a:lstStyle/>
          <a:p>
            <a:r>
              <a:rPr lang="en-CA" b="1" dirty="0">
                <a:solidFill>
                  <a:schemeClr val="accent3">
                    <a:lumMod val="50000"/>
                  </a:schemeClr>
                </a:solidFill>
                <a:latin typeface="Calibri" panose="020F0502020204030204" pitchFamily="34" charset="0"/>
                <a:ea typeface="Calibri" panose="020F0502020204030204" pitchFamily="34" charset="0"/>
                <a:cs typeface="Calibri" panose="020F0502020204030204" pitchFamily="34" charset="0"/>
              </a:rPr>
              <a:t>Feature Importances</a:t>
            </a:r>
          </a:p>
        </p:txBody>
      </p:sp>
      <p:graphicFrame>
        <p:nvGraphicFramePr>
          <p:cNvPr id="32" name="Content Placeholder 2">
            <a:extLst>
              <a:ext uri="{FF2B5EF4-FFF2-40B4-BE49-F238E27FC236}">
                <a16:creationId xmlns:a16="http://schemas.microsoft.com/office/drawing/2014/main" id="{17565EEF-933A-18CA-538D-8C2B2F116DDE}"/>
              </a:ext>
            </a:extLst>
          </p:cNvPr>
          <p:cNvGraphicFramePr>
            <a:graphicFrameLocks noGrp="1"/>
          </p:cNvGraphicFramePr>
          <p:nvPr>
            <p:ph idx="1"/>
            <p:extLst>
              <p:ext uri="{D42A27DB-BD31-4B8C-83A1-F6EECF244321}">
                <p14:modId xmlns:p14="http://schemas.microsoft.com/office/powerpoint/2010/main" val="2234172529"/>
              </p:ext>
            </p:extLst>
          </p:nvPr>
        </p:nvGraphicFramePr>
        <p:xfrm>
          <a:off x="610198" y="2356598"/>
          <a:ext cx="5355276" cy="37905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3" name="Picture 12" descr="A graph with numbers and text&#10;&#10;Description automatically generated">
            <a:extLst>
              <a:ext uri="{FF2B5EF4-FFF2-40B4-BE49-F238E27FC236}">
                <a16:creationId xmlns:a16="http://schemas.microsoft.com/office/drawing/2014/main" id="{9461B67B-C341-4232-19C7-A61859F02F30}"/>
              </a:ext>
            </a:extLst>
          </p:cNvPr>
          <p:cNvPicPr>
            <a:picLocks noChangeAspect="1"/>
          </p:cNvPicPr>
          <p:nvPr/>
        </p:nvPicPr>
        <p:blipFill>
          <a:blip r:embed="rId7"/>
          <a:stretch>
            <a:fillRect/>
          </a:stretch>
        </p:blipFill>
        <p:spPr>
          <a:xfrm>
            <a:off x="7625301" y="2048852"/>
            <a:ext cx="3956501" cy="3412482"/>
          </a:xfrm>
          <a:prstGeom prst="rect">
            <a:avLst/>
          </a:prstGeom>
        </p:spPr>
      </p:pic>
    </p:spTree>
    <p:extLst>
      <p:ext uri="{BB962C8B-B14F-4D97-AF65-F5344CB8AC3E}">
        <p14:creationId xmlns:p14="http://schemas.microsoft.com/office/powerpoint/2010/main" val="3939991967"/>
      </p:ext>
    </p:extLst>
  </p:cSld>
  <p:clrMapOvr>
    <a:masterClrMapping/>
  </p:clrMapOvr>
</p:sld>
</file>

<file path=ppt/theme/theme1.xml><?xml version="1.0" encoding="utf-8"?>
<a:theme xmlns:a="http://schemas.openxmlformats.org/drawingml/2006/main" name="SplashVTI">
  <a:themeElements>
    <a:clrScheme name="AnalogousFromRegularSeed_2SEEDS">
      <a:dk1>
        <a:srgbClr val="000000"/>
      </a:dk1>
      <a:lt1>
        <a:srgbClr val="FFFFFF"/>
      </a:lt1>
      <a:dk2>
        <a:srgbClr val="1B2F2E"/>
      </a:dk2>
      <a:lt2>
        <a:srgbClr val="F3F1F0"/>
      </a:lt2>
      <a:accent1>
        <a:srgbClr val="3B9EB1"/>
      </a:accent1>
      <a:accent2>
        <a:srgbClr val="46B196"/>
      </a:accent2>
      <a:accent3>
        <a:srgbClr val="4D7EC3"/>
      </a:accent3>
      <a:accent4>
        <a:srgbClr val="B13B3E"/>
      </a:accent4>
      <a:accent5>
        <a:srgbClr val="C37B4D"/>
      </a:accent5>
      <a:accent6>
        <a:srgbClr val="B19A3B"/>
      </a:accent6>
      <a:hlink>
        <a:srgbClr val="C05944"/>
      </a:hlink>
      <a:folHlink>
        <a:srgbClr val="7F7F7F"/>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plashVTI" id="{CD38C481-21EC-466B-953B-A1440B42712A}" vid="{D3E4813C-1D98-48C2-AF59-2D0D78E2550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1637</TotalTime>
  <Words>1667</Words>
  <Application>Microsoft Office PowerPoint</Application>
  <PresentationFormat>Widescreen</PresentationFormat>
  <Paragraphs>167</Paragraphs>
  <Slides>17</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-apple-system</vt:lpstr>
      <vt:lpstr>Aptos</vt:lpstr>
      <vt:lpstr>Arial</vt:lpstr>
      <vt:lpstr>Avenir Next LT Pro</vt:lpstr>
      <vt:lpstr>Calibri</vt:lpstr>
      <vt:lpstr>Posterama</vt:lpstr>
      <vt:lpstr>Segoe UI</vt:lpstr>
      <vt:lpstr>Söhne</vt:lpstr>
      <vt:lpstr>source-serif-pro</vt:lpstr>
      <vt:lpstr>Wingdings</vt:lpstr>
      <vt:lpstr>SplashVTI</vt:lpstr>
      <vt:lpstr>PowerPoint Presentation</vt:lpstr>
      <vt:lpstr>PowerPoint Presentation</vt:lpstr>
      <vt:lpstr>Introduction</vt:lpstr>
      <vt:lpstr>Essential Steps in Crime Analysis</vt:lpstr>
      <vt:lpstr>Problem Statement and Identify Stakeholders</vt:lpstr>
      <vt:lpstr>Data Collection and Methodology</vt:lpstr>
      <vt:lpstr>Overview of the Data Modeling phase</vt:lpstr>
      <vt:lpstr> </vt:lpstr>
      <vt:lpstr>Feature Importances</vt:lpstr>
      <vt:lpstr>Lazy Predict Method</vt:lpstr>
      <vt:lpstr>Neural Networks(Fully Connected) </vt:lpstr>
      <vt:lpstr>Time Series Analysis</vt:lpstr>
      <vt:lpstr>Interpretation</vt:lpstr>
      <vt:lpstr>Model Deployment</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MODELING</dc:title>
  <dc:creator>Srilakshmi Gummadidala</dc:creator>
  <cp:lastModifiedBy>Srilakshmi Gummadidala</cp:lastModifiedBy>
  <cp:revision>53</cp:revision>
  <dcterms:created xsi:type="dcterms:W3CDTF">2024-03-18T18:20:00Z</dcterms:created>
  <dcterms:modified xsi:type="dcterms:W3CDTF">2024-04-16T12:12:28Z</dcterms:modified>
</cp:coreProperties>
</file>